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Default Extension="png" ContentType="image/png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819" y="1208797"/>
            <a:ext cx="8256270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2459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758" y="2059259"/>
            <a:ext cx="8267700" cy="5074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368230" y="3858926"/>
            <a:ext cx="295592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335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700" marR="5080" indent="-635">
              <a:lnSpc>
                <a:spcPct val="101200"/>
              </a:lnSpc>
            </a:pPr>
            <a:r>
              <a:rPr dirty="0" sz="2050">
                <a:latin typeface="Times New Roman"/>
                <a:cs typeface="Times New Roman"/>
              </a:rPr>
              <a:t>Chapter</a:t>
            </a:r>
            <a:r>
              <a:rPr dirty="0" sz="2050" spc="80">
                <a:latin typeface="Times New Roman"/>
                <a:cs typeface="Times New Roman"/>
              </a:rPr>
              <a:t> </a:t>
            </a:r>
            <a:r>
              <a:rPr dirty="0" sz="2050">
                <a:latin typeface="Times New Roman"/>
                <a:cs typeface="Times New Roman"/>
              </a:rPr>
              <a:t>11:</a:t>
            </a:r>
            <a:r>
              <a:rPr dirty="0" sz="2050" spc="305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“Solids” </a:t>
            </a:r>
            <a:r>
              <a:rPr dirty="0" sz="2050">
                <a:latin typeface="Times New Roman"/>
                <a:cs typeface="Times New Roman"/>
              </a:rPr>
              <a:t>Cambridge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10">
                <a:latin typeface="Times New Roman"/>
                <a:cs typeface="Times New Roman"/>
              </a:rPr>
              <a:t>University</a:t>
            </a:r>
            <a:r>
              <a:rPr dirty="0" sz="2050" spc="-60">
                <a:latin typeface="Times New Roman"/>
                <a:cs typeface="Times New Roman"/>
              </a:rPr>
              <a:t> </a:t>
            </a:r>
            <a:r>
              <a:rPr dirty="0" sz="2050" spc="-20">
                <a:latin typeface="Times New Roman"/>
                <a:cs typeface="Times New Roman"/>
              </a:rPr>
              <a:t>Press </a:t>
            </a:r>
            <a:r>
              <a:rPr dirty="0" sz="2050" spc="-10">
                <a:latin typeface="Times New Roman"/>
                <a:cs typeface="Times New Roman"/>
              </a:rPr>
              <a:t>felderbooks.com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35"/>
              </a:spcBef>
            </a:pPr>
            <a:endParaRPr sz="205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402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11.1.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20"/>
              <a:t>How</a:t>
            </a:r>
            <a:r>
              <a:rPr dirty="0" spc="-35"/>
              <a:t> </a:t>
            </a:r>
            <a:r>
              <a:rPr dirty="0"/>
              <a:t>many</a:t>
            </a:r>
            <a:r>
              <a:rPr dirty="0" spc="-30"/>
              <a:t> </a:t>
            </a:r>
            <a:r>
              <a:rPr dirty="0"/>
              <a:t>atoms</a:t>
            </a:r>
            <a:r>
              <a:rPr dirty="0" spc="-35"/>
              <a:t> </a:t>
            </a:r>
            <a:r>
              <a:rPr dirty="0"/>
              <a:t>are</a:t>
            </a:r>
            <a:r>
              <a:rPr dirty="0" spc="-30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unit</a:t>
            </a:r>
            <a:r>
              <a:rPr dirty="0" spc="-35"/>
              <a:t> </a:t>
            </a:r>
            <a:r>
              <a:rPr dirty="0" spc="-60"/>
              <a:t>cell</a:t>
            </a:r>
            <a:r>
              <a:rPr dirty="0" spc="-30"/>
              <a:t> </a:t>
            </a:r>
            <a:r>
              <a:rPr dirty="0" spc="-114"/>
              <a:t>of</a:t>
            </a:r>
            <a:r>
              <a:rPr dirty="0" spc="-35"/>
              <a:t> </a:t>
            </a:r>
            <a:r>
              <a:rPr dirty="0"/>
              <a:t>CsCl</a:t>
            </a:r>
            <a:r>
              <a:rPr dirty="0" spc="-30"/>
              <a:t> </a:t>
            </a:r>
            <a:r>
              <a:rPr dirty="0"/>
              <a:t>(Figure</a:t>
            </a:r>
            <a:r>
              <a:rPr dirty="0" spc="-35"/>
              <a:t> </a:t>
            </a:r>
            <a:r>
              <a:rPr dirty="0" spc="-65"/>
              <a:t>11.4</a:t>
            </a:r>
            <a:r>
              <a:rPr dirty="0" spc="-30"/>
              <a:t> </a:t>
            </a:r>
            <a:r>
              <a:rPr dirty="0"/>
              <a:t>on</a:t>
            </a:r>
            <a:r>
              <a:rPr dirty="0" spc="-35"/>
              <a:t> </a:t>
            </a:r>
            <a:r>
              <a:rPr dirty="0"/>
              <a:t>p.</a:t>
            </a:r>
            <a:r>
              <a:rPr dirty="0" spc="-30"/>
              <a:t> </a:t>
            </a:r>
            <a:r>
              <a:rPr dirty="0" spc="-10"/>
              <a:t>506)?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689610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2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50">
                <a:latin typeface="Times New Roman"/>
                <a:cs typeface="Times New Roman"/>
              </a:rPr>
              <a:t>9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65">
                <a:latin typeface="Times New Roman"/>
                <a:cs typeface="Times New Roman"/>
              </a:rPr>
              <a:t>16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65">
                <a:latin typeface="Times New Roman"/>
                <a:cs typeface="Times New Roman"/>
              </a:rPr>
              <a:t>18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65">
                <a:latin typeface="Times New Roman"/>
                <a:cs typeface="Times New Roman"/>
              </a:rPr>
              <a:t>28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402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11.1.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120"/>
              <a:t>How</a:t>
            </a:r>
            <a:r>
              <a:rPr dirty="0" spc="-35"/>
              <a:t> </a:t>
            </a:r>
            <a:r>
              <a:rPr dirty="0"/>
              <a:t>many</a:t>
            </a:r>
            <a:r>
              <a:rPr dirty="0" spc="-30"/>
              <a:t> </a:t>
            </a:r>
            <a:r>
              <a:rPr dirty="0"/>
              <a:t>atoms</a:t>
            </a:r>
            <a:r>
              <a:rPr dirty="0" spc="-35"/>
              <a:t> </a:t>
            </a:r>
            <a:r>
              <a:rPr dirty="0"/>
              <a:t>are</a:t>
            </a:r>
            <a:r>
              <a:rPr dirty="0" spc="-30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a</a:t>
            </a:r>
            <a:r>
              <a:rPr dirty="0" spc="-30"/>
              <a:t> </a:t>
            </a:r>
            <a:r>
              <a:rPr dirty="0"/>
              <a:t>unit</a:t>
            </a:r>
            <a:r>
              <a:rPr dirty="0" spc="-35"/>
              <a:t> </a:t>
            </a:r>
            <a:r>
              <a:rPr dirty="0" spc="-60"/>
              <a:t>cell</a:t>
            </a:r>
            <a:r>
              <a:rPr dirty="0" spc="-30"/>
              <a:t> </a:t>
            </a:r>
            <a:r>
              <a:rPr dirty="0" spc="-114"/>
              <a:t>of</a:t>
            </a:r>
            <a:r>
              <a:rPr dirty="0" spc="-35"/>
              <a:t> </a:t>
            </a:r>
            <a:r>
              <a:rPr dirty="0"/>
              <a:t>CsCl</a:t>
            </a:r>
            <a:r>
              <a:rPr dirty="0" spc="-30"/>
              <a:t> </a:t>
            </a:r>
            <a:r>
              <a:rPr dirty="0"/>
              <a:t>(Figure</a:t>
            </a:r>
            <a:r>
              <a:rPr dirty="0" spc="-35"/>
              <a:t> </a:t>
            </a:r>
            <a:r>
              <a:rPr dirty="0" spc="-65"/>
              <a:t>11.4</a:t>
            </a:r>
            <a:r>
              <a:rPr dirty="0" spc="-30"/>
              <a:t> </a:t>
            </a:r>
            <a:r>
              <a:rPr dirty="0"/>
              <a:t>on</a:t>
            </a:r>
            <a:r>
              <a:rPr dirty="0" spc="-35"/>
              <a:t> </a:t>
            </a:r>
            <a:r>
              <a:rPr dirty="0"/>
              <a:t>p.</a:t>
            </a:r>
            <a:r>
              <a:rPr dirty="0" spc="-30"/>
              <a:t> </a:t>
            </a:r>
            <a:r>
              <a:rPr dirty="0" spc="-10"/>
              <a:t>506)?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-50"/>
              <a:t>2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-50"/>
              <a:t>9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-25"/>
              <a:t>16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pc="-25"/>
              <a:t>18</a:t>
            </a: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-25"/>
              <a:t>28</a:t>
            </a: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b="1">
                <a:latin typeface="Georgia"/>
                <a:cs typeface="Georgia"/>
              </a:rPr>
              <a:t>Solution:</a:t>
            </a:r>
            <a:r>
              <a:rPr dirty="0" spc="190" b="1">
                <a:latin typeface="Georgia"/>
                <a:cs typeface="Georgia"/>
              </a:rPr>
              <a:t>  </a:t>
            </a:r>
            <a:r>
              <a:rPr dirty="0"/>
              <a:t>16.</a:t>
            </a:r>
            <a:r>
              <a:rPr dirty="0" spc="565"/>
              <a:t> </a:t>
            </a:r>
            <a:r>
              <a:rPr dirty="0"/>
              <a:t>If</a:t>
            </a:r>
            <a:r>
              <a:rPr dirty="0" spc="150"/>
              <a:t> </a:t>
            </a:r>
            <a:r>
              <a:rPr dirty="0"/>
              <a:t>you</a:t>
            </a:r>
            <a:r>
              <a:rPr dirty="0" spc="155"/>
              <a:t> </a:t>
            </a:r>
            <a:r>
              <a:rPr dirty="0"/>
              <a:t>wanted</a:t>
            </a:r>
            <a:r>
              <a:rPr dirty="0" spc="155"/>
              <a:t> </a:t>
            </a:r>
            <a:r>
              <a:rPr dirty="0"/>
              <a:t>to</a:t>
            </a:r>
            <a:r>
              <a:rPr dirty="0" spc="155"/>
              <a:t> </a:t>
            </a:r>
            <a:r>
              <a:rPr dirty="0"/>
              <a:t>build</a:t>
            </a:r>
            <a:r>
              <a:rPr dirty="0" spc="150"/>
              <a:t> </a:t>
            </a:r>
            <a:r>
              <a:rPr dirty="0"/>
              <a:t>this</a:t>
            </a:r>
            <a:r>
              <a:rPr dirty="0" spc="150"/>
              <a:t> </a:t>
            </a:r>
            <a:r>
              <a:rPr dirty="0"/>
              <a:t>structure</a:t>
            </a:r>
            <a:r>
              <a:rPr dirty="0" spc="155"/>
              <a:t> </a:t>
            </a:r>
            <a:r>
              <a:rPr dirty="0"/>
              <a:t>you</a:t>
            </a:r>
            <a:r>
              <a:rPr dirty="0" spc="155"/>
              <a:t> </a:t>
            </a:r>
            <a:r>
              <a:rPr dirty="0" spc="-10"/>
              <a:t>would </a:t>
            </a:r>
            <a:r>
              <a:rPr dirty="0"/>
              <a:t>need</a:t>
            </a:r>
            <a:r>
              <a:rPr dirty="0" spc="-60"/>
              <a:t> </a:t>
            </a:r>
            <a:r>
              <a:rPr dirty="0"/>
              <a:t>to</a:t>
            </a:r>
            <a:r>
              <a:rPr dirty="0" spc="-60"/>
              <a:t> </a:t>
            </a:r>
            <a:r>
              <a:rPr dirty="0" spc="80"/>
              <a:t>start</a:t>
            </a:r>
            <a:r>
              <a:rPr dirty="0" spc="-55"/>
              <a:t> </a:t>
            </a:r>
            <a:r>
              <a:rPr dirty="0"/>
              <a:t>with</a:t>
            </a:r>
            <a:r>
              <a:rPr dirty="0" spc="-60"/>
              <a:t> </a:t>
            </a:r>
            <a:r>
              <a:rPr dirty="0"/>
              <a:t>eight</a:t>
            </a:r>
            <a:r>
              <a:rPr dirty="0" spc="-60"/>
              <a:t> </a:t>
            </a:r>
            <a:r>
              <a:rPr dirty="0" spc="-45"/>
              <a:t>cesium</a:t>
            </a:r>
            <a:r>
              <a:rPr dirty="0" spc="-55"/>
              <a:t> </a:t>
            </a:r>
            <a:r>
              <a:rPr dirty="0" spc="-45"/>
              <a:t>ions</a:t>
            </a:r>
            <a:r>
              <a:rPr dirty="0" spc="-60"/>
              <a:t> </a:t>
            </a:r>
            <a:r>
              <a:rPr dirty="0"/>
              <a:t>arranged</a:t>
            </a:r>
            <a:r>
              <a:rPr dirty="0" spc="-55"/>
              <a:t> </a:t>
            </a:r>
            <a:r>
              <a:rPr dirty="0"/>
              <a:t>in</a:t>
            </a:r>
            <a:r>
              <a:rPr dirty="0" spc="-60"/>
              <a:t> </a:t>
            </a:r>
            <a:r>
              <a:rPr dirty="0"/>
              <a:t>a</a:t>
            </a:r>
            <a:r>
              <a:rPr dirty="0" spc="-60"/>
              <a:t> </a:t>
            </a:r>
            <a:r>
              <a:rPr dirty="0" spc="-35"/>
              <a:t>simple</a:t>
            </a:r>
            <a:r>
              <a:rPr dirty="0" spc="-55"/>
              <a:t> </a:t>
            </a:r>
            <a:r>
              <a:rPr dirty="0"/>
              <a:t>cube,</a:t>
            </a:r>
            <a:r>
              <a:rPr dirty="0" spc="-20"/>
              <a:t> </a:t>
            </a:r>
            <a:r>
              <a:rPr dirty="0" spc="-25"/>
              <a:t>and </a:t>
            </a:r>
            <a:r>
              <a:rPr dirty="0"/>
              <a:t>eight</a:t>
            </a:r>
            <a:r>
              <a:rPr dirty="0" spc="150"/>
              <a:t> </a:t>
            </a:r>
            <a:r>
              <a:rPr dirty="0"/>
              <a:t>chlorine</a:t>
            </a:r>
            <a:r>
              <a:rPr dirty="0" spc="150"/>
              <a:t> </a:t>
            </a:r>
            <a:r>
              <a:rPr dirty="0"/>
              <a:t>ions</a:t>
            </a:r>
            <a:r>
              <a:rPr dirty="0" spc="145"/>
              <a:t> </a:t>
            </a:r>
            <a:r>
              <a:rPr dirty="0"/>
              <a:t>also</a:t>
            </a:r>
            <a:r>
              <a:rPr dirty="0" spc="150"/>
              <a:t> </a:t>
            </a:r>
            <a:r>
              <a:rPr dirty="0"/>
              <a:t>arranged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50"/>
              <a:t> </a:t>
            </a:r>
            <a:r>
              <a:rPr dirty="0"/>
              <a:t>a</a:t>
            </a:r>
            <a:r>
              <a:rPr dirty="0" spc="145"/>
              <a:t> </a:t>
            </a:r>
            <a:r>
              <a:rPr dirty="0"/>
              <a:t>cube,</a:t>
            </a:r>
            <a:r>
              <a:rPr dirty="0" spc="175"/>
              <a:t> </a:t>
            </a:r>
            <a:r>
              <a:rPr dirty="0" spc="80"/>
              <a:t>but</a:t>
            </a:r>
            <a:r>
              <a:rPr dirty="0" spc="150"/>
              <a:t> </a:t>
            </a:r>
            <a:r>
              <a:rPr dirty="0"/>
              <a:t>offset</a:t>
            </a:r>
            <a:r>
              <a:rPr dirty="0" spc="150"/>
              <a:t> </a:t>
            </a:r>
            <a:r>
              <a:rPr dirty="0" spc="-10"/>
              <a:t>diagonally </a:t>
            </a:r>
            <a:r>
              <a:rPr dirty="0"/>
              <a:t>so</a:t>
            </a:r>
            <a:r>
              <a:rPr dirty="0" spc="-35"/>
              <a:t> </a:t>
            </a:r>
            <a:r>
              <a:rPr dirty="0" spc="114"/>
              <a:t>that</a:t>
            </a:r>
            <a:r>
              <a:rPr dirty="0" spc="-30"/>
              <a:t> </a:t>
            </a:r>
            <a:r>
              <a:rPr dirty="0"/>
              <a:t>one</a:t>
            </a:r>
            <a:r>
              <a:rPr dirty="0" spc="-30"/>
              <a:t> chlorine </a:t>
            </a:r>
            <a:r>
              <a:rPr dirty="0"/>
              <a:t>ion</a:t>
            </a:r>
            <a:r>
              <a:rPr dirty="0" spc="-30"/>
              <a:t> </a:t>
            </a:r>
            <a:r>
              <a:rPr dirty="0" spc="-20"/>
              <a:t>was</a:t>
            </a:r>
            <a:r>
              <a:rPr dirty="0" spc="-25"/>
              <a:t> </a:t>
            </a:r>
            <a:r>
              <a:rPr dirty="0"/>
              <a:t>right</a:t>
            </a:r>
            <a:r>
              <a:rPr dirty="0" spc="-30"/>
              <a:t> </a:t>
            </a:r>
            <a:r>
              <a:rPr dirty="0"/>
              <a:t>in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center</a:t>
            </a:r>
            <a:r>
              <a:rPr dirty="0" spc="-30"/>
              <a:t> </a:t>
            </a:r>
            <a:r>
              <a:rPr dirty="0" spc="-60"/>
              <a:t>of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 spc="-25"/>
              <a:t>cesium</a:t>
            </a:r>
            <a:r>
              <a:rPr dirty="0" spc="-30"/>
              <a:t> </a:t>
            </a:r>
            <a:r>
              <a:rPr dirty="0" spc="-10"/>
              <a:t>cube. </a:t>
            </a:r>
            <a:r>
              <a:rPr dirty="0"/>
              <a:t>Once</a:t>
            </a:r>
            <a:r>
              <a:rPr dirty="0" spc="180"/>
              <a:t> </a:t>
            </a:r>
            <a:r>
              <a:rPr dirty="0"/>
              <a:t>you</a:t>
            </a:r>
            <a:r>
              <a:rPr dirty="0" spc="185"/>
              <a:t> </a:t>
            </a:r>
            <a:r>
              <a:rPr dirty="0"/>
              <a:t>have</a:t>
            </a:r>
            <a:r>
              <a:rPr dirty="0" spc="190"/>
              <a:t> </a:t>
            </a:r>
            <a:r>
              <a:rPr dirty="0" spc="90"/>
              <a:t>that,</a:t>
            </a:r>
            <a:r>
              <a:rPr dirty="0" spc="204"/>
              <a:t> </a:t>
            </a:r>
            <a:r>
              <a:rPr dirty="0"/>
              <a:t>you</a:t>
            </a:r>
            <a:r>
              <a:rPr dirty="0" spc="190"/>
              <a:t> </a:t>
            </a:r>
            <a:r>
              <a:rPr dirty="0"/>
              <a:t>can</a:t>
            </a:r>
            <a:r>
              <a:rPr dirty="0" spc="190"/>
              <a:t> </a:t>
            </a:r>
            <a:r>
              <a:rPr dirty="0"/>
              <a:t>just</a:t>
            </a:r>
            <a:r>
              <a:rPr dirty="0" spc="185"/>
              <a:t> </a:t>
            </a:r>
            <a:r>
              <a:rPr dirty="0"/>
              <a:t>repeat</a:t>
            </a:r>
            <a:r>
              <a:rPr dirty="0" spc="190"/>
              <a:t> </a:t>
            </a:r>
            <a:r>
              <a:rPr dirty="0" spc="65"/>
              <a:t>it</a:t>
            </a:r>
            <a:r>
              <a:rPr dirty="0" spc="190"/>
              <a:t> </a:t>
            </a:r>
            <a:r>
              <a:rPr dirty="0"/>
              <a:t>ad</a:t>
            </a:r>
            <a:r>
              <a:rPr dirty="0" spc="185"/>
              <a:t> </a:t>
            </a:r>
            <a:r>
              <a:rPr dirty="0"/>
              <a:t>infinitum</a:t>
            </a:r>
            <a:r>
              <a:rPr dirty="0" spc="190"/>
              <a:t> </a:t>
            </a:r>
            <a:r>
              <a:rPr dirty="0"/>
              <a:t>in</a:t>
            </a:r>
            <a:r>
              <a:rPr dirty="0" spc="190"/>
              <a:t> </a:t>
            </a:r>
            <a:r>
              <a:rPr dirty="0" spc="-10"/>
              <a:t>every direction.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89585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11.2</a:t>
            </a:r>
            <a:r>
              <a:rPr dirty="0" sz="1700" b="1">
                <a:latin typeface="Georgia"/>
                <a:cs typeface="Georgia"/>
              </a:rPr>
              <a:t>	Band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spc="-30" b="1">
                <a:latin typeface="Georgia"/>
                <a:cs typeface="Georgia"/>
              </a:rPr>
              <a:t>Structure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5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Conduction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952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320"/>
              <a:t> </a:t>
            </a:r>
            <a:r>
              <a:rPr dirty="0"/>
              <a:t>a</a:t>
            </a:r>
            <a:r>
              <a:rPr dirty="0" spc="325"/>
              <a:t> </a:t>
            </a:r>
            <a:r>
              <a:rPr dirty="0"/>
              <a:t>particular</a:t>
            </a:r>
            <a:r>
              <a:rPr dirty="0" spc="330"/>
              <a:t> </a:t>
            </a:r>
            <a:r>
              <a:rPr dirty="0"/>
              <a:t>metal</a:t>
            </a:r>
            <a:r>
              <a:rPr dirty="0" spc="330"/>
              <a:t> </a:t>
            </a:r>
            <a:r>
              <a:rPr dirty="0"/>
              <a:t>has</a:t>
            </a:r>
            <a:r>
              <a:rPr dirty="0" spc="325"/>
              <a:t> </a:t>
            </a:r>
            <a:r>
              <a:rPr dirty="0"/>
              <a:t>an</a:t>
            </a:r>
            <a:r>
              <a:rPr dirty="0" spc="330"/>
              <a:t> </a:t>
            </a:r>
            <a:r>
              <a:rPr dirty="0"/>
              <a:t>“allowable</a:t>
            </a:r>
            <a:r>
              <a:rPr dirty="0" spc="325"/>
              <a:t> </a:t>
            </a:r>
            <a:r>
              <a:rPr dirty="0"/>
              <a:t>energy</a:t>
            </a:r>
            <a:r>
              <a:rPr dirty="0" spc="330"/>
              <a:t> </a:t>
            </a:r>
            <a:r>
              <a:rPr dirty="0"/>
              <a:t>band”</a:t>
            </a:r>
            <a:r>
              <a:rPr dirty="0" spc="335"/>
              <a:t> </a:t>
            </a:r>
            <a:r>
              <a:rPr dirty="0" spc="-25"/>
              <a:t>be- </a:t>
            </a:r>
            <a:r>
              <a:rPr dirty="0"/>
              <a:t>tween</a:t>
            </a:r>
            <a:r>
              <a:rPr dirty="0" spc="45"/>
              <a:t> </a:t>
            </a:r>
            <a:r>
              <a:rPr dirty="0"/>
              <a:t>3</a:t>
            </a:r>
            <a:r>
              <a:rPr dirty="0" spc="50"/>
              <a:t> </a:t>
            </a:r>
            <a:r>
              <a:rPr dirty="0"/>
              <a:t>eV</a:t>
            </a:r>
            <a:r>
              <a:rPr dirty="0" spc="55"/>
              <a:t> </a:t>
            </a:r>
            <a:r>
              <a:rPr dirty="0"/>
              <a:t>and</a:t>
            </a:r>
            <a:r>
              <a:rPr dirty="0" spc="50"/>
              <a:t> </a:t>
            </a:r>
            <a:r>
              <a:rPr dirty="0"/>
              <a:t>4</a:t>
            </a:r>
            <a:r>
              <a:rPr dirty="0" spc="55"/>
              <a:t> </a:t>
            </a:r>
            <a:r>
              <a:rPr dirty="0"/>
              <a:t>eV.</a:t>
            </a:r>
            <a:r>
              <a:rPr dirty="0" spc="50"/>
              <a:t> </a:t>
            </a:r>
            <a:r>
              <a:rPr dirty="0"/>
              <a:t>Which</a:t>
            </a:r>
            <a:r>
              <a:rPr dirty="0" spc="55"/>
              <a:t> </a:t>
            </a:r>
            <a:r>
              <a:rPr dirty="0"/>
              <a:t>of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70"/>
              <a:t>following</a:t>
            </a:r>
            <a:r>
              <a:rPr dirty="0" spc="55"/>
              <a:t> </a:t>
            </a:r>
            <a:r>
              <a:rPr dirty="0"/>
              <a:t>best</a:t>
            </a:r>
            <a:r>
              <a:rPr dirty="0" spc="50"/>
              <a:t> </a:t>
            </a:r>
            <a:r>
              <a:rPr dirty="0"/>
              <a:t>describes</a:t>
            </a:r>
            <a:r>
              <a:rPr dirty="0" spc="55"/>
              <a:t> </a:t>
            </a:r>
            <a:r>
              <a:rPr dirty="0" spc="-20"/>
              <a:t>what </a:t>
            </a:r>
            <a:r>
              <a:rPr dirty="0" spc="114"/>
              <a:t>that</a:t>
            </a:r>
            <a:r>
              <a:rPr dirty="0" spc="55"/>
              <a:t> </a:t>
            </a:r>
            <a:r>
              <a:rPr dirty="0"/>
              <a:t>means?</a:t>
            </a:r>
            <a:r>
              <a:rPr dirty="0" spc="295"/>
              <a:t> </a:t>
            </a:r>
            <a:r>
              <a:rPr dirty="0"/>
              <a:t>(Choose</a:t>
            </a:r>
            <a:r>
              <a:rPr dirty="0" spc="5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62620" cy="38195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will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3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eV.</a:t>
            </a:r>
            <a:endParaRPr sz="2450">
              <a:latin typeface="Times New Roman"/>
              <a:cs typeface="Times New Roman"/>
            </a:endParaRPr>
          </a:p>
          <a:p>
            <a:pPr algn="just"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allowed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level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eV.</a:t>
            </a:r>
            <a:endParaRPr sz="2450">
              <a:latin typeface="Times New Roman"/>
              <a:cs typeface="Times New Roman"/>
            </a:endParaRPr>
          </a:p>
          <a:p>
            <a:pPr algn="just" marL="386715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25">
                <a:latin typeface="Times New Roman"/>
                <a:cs typeface="Times New Roman"/>
              </a:rPr>
              <a:t>The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allowed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energy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levels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between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00">
                <a:latin typeface="Times New Roman"/>
                <a:cs typeface="Times New Roman"/>
              </a:rPr>
              <a:t>3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and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100">
                <a:latin typeface="Times New Roman"/>
                <a:cs typeface="Times New Roman"/>
              </a:rPr>
              <a:t>4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eV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10">
                <a:latin typeface="Times New Roman"/>
                <a:cs typeface="Times New Roman"/>
              </a:rPr>
              <a:t>are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evenly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spaced,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	</a:t>
            </a:r>
            <a:r>
              <a:rPr dirty="0" sz="2450" spc="-40">
                <a:latin typeface="Times New Roman"/>
                <a:cs typeface="Times New Roman"/>
              </a:rPr>
              <a:t>such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as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(for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5">
                <a:latin typeface="Times New Roman"/>
                <a:cs typeface="Times New Roman"/>
              </a:rPr>
              <a:t>instance)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occurring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every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1</a:t>
            </a:r>
            <a:r>
              <a:rPr dirty="0" sz="2450" spc="-70">
                <a:latin typeface="Cambria"/>
                <a:cs typeface="Cambria"/>
              </a:rPr>
              <a:t>/</a:t>
            </a:r>
            <a:r>
              <a:rPr dirty="0" sz="2450" spc="-70">
                <a:latin typeface="Times New Roman"/>
                <a:cs typeface="Times New Roman"/>
              </a:rPr>
              <a:t>10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eV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30">
                <a:latin typeface="Times New Roman"/>
                <a:cs typeface="Times New Roman"/>
              </a:rPr>
              <a:t>throughout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	</a:t>
            </a:r>
            <a:r>
              <a:rPr dirty="0" sz="2450" spc="-40">
                <a:latin typeface="Times New Roman"/>
                <a:cs typeface="Times New Roman"/>
              </a:rPr>
              <a:t>region.</a:t>
            </a:r>
            <a:endParaRPr sz="2450">
              <a:latin typeface="Times New Roman"/>
              <a:cs typeface="Times New Roman"/>
            </a:endParaRPr>
          </a:p>
          <a:p>
            <a:pPr algn="just" marL="386080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many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levels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eV,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-30">
                <a:latin typeface="Times New Roman"/>
                <a:cs typeface="Times New Roman"/>
              </a:rPr>
              <a:t> closely </a:t>
            </a:r>
            <a:r>
              <a:rPr dirty="0" sz="2450" spc="-3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spaced,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virtually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 spc="9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range.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952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320"/>
              <a:t> </a:t>
            </a:r>
            <a:r>
              <a:rPr dirty="0"/>
              <a:t>a</a:t>
            </a:r>
            <a:r>
              <a:rPr dirty="0" spc="325"/>
              <a:t> </a:t>
            </a:r>
            <a:r>
              <a:rPr dirty="0"/>
              <a:t>particular</a:t>
            </a:r>
            <a:r>
              <a:rPr dirty="0" spc="330"/>
              <a:t> </a:t>
            </a:r>
            <a:r>
              <a:rPr dirty="0"/>
              <a:t>metal</a:t>
            </a:r>
            <a:r>
              <a:rPr dirty="0" spc="330"/>
              <a:t> </a:t>
            </a:r>
            <a:r>
              <a:rPr dirty="0"/>
              <a:t>has</a:t>
            </a:r>
            <a:r>
              <a:rPr dirty="0" spc="325"/>
              <a:t> </a:t>
            </a:r>
            <a:r>
              <a:rPr dirty="0"/>
              <a:t>an</a:t>
            </a:r>
            <a:r>
              <a:rPr dirty="0" spc="330"/>
              <a:t> </a:t>
            </a:r>
            <a:r>
              <a:rPr dirty="0"/>
              <a:t>“allowable</a:t>
            </a:r>
            <a:r>
              <a:rPr dirty="0" spc="325"/>
              <a:t> </a:t>
            </a:r>
            <a:r>
              <a:rPr dirty="0"/>
              <a:t>energy</a:t>
            </a:r>
            <a:r>
              <a:rPr dirty="0" spc="330"/>
              <a:t> </a:t>
            </a:r>
            <a:r>
              <a:rPr dirty="0"/>
              <a:t>band”</a:t>
            </a:r>
            <a:r>
              <a:rPr dirty="0" spc="335"/>
              <a:t> </a:t>
            </a:r>
            <a:r>
              <a:rPr dirty="0" spc="-25"/>
              <a:t>be- </a:t>
            </a:r>
            <a:r>
              <a:rPr dirty="0"/>
              <a:t>tween</a:t>
            </a:r>
            <a:r>
              <a:rPr dirty="0" spc="45"/>
              <a:t> </a:t>
            </a:r>
            <a:r>
              <a:rPr dirty="0"/>
              <a:t>3</a:t>
            </a:r>
            <a:r>
              <a:rPr dirty="0" spc="50"/>
              <a:t> </a:t>
            </a:r>
            <a:r>
              <a:rPr dirty="0"/>
              <a:t>eV</a:t>
            </a:r>
            <a:r>
              <a:rPr dirty="0" spc="55"/>
              <a:t> </a:t>
            </a:r>
            <a:r>
              <a:rPr dirty="0"/>
              <a:t>and</a:t>
            </a:r>
            <a:r>
              <a:rPr dirty="0" spc="50"/>
              <a:t> </a:t>
            </a:r>
            <a:r>
              <a:rPr dirty="0"/>
              <a:t>4</a:t>
            </a:r>
            <a:r>
              <a:rPr dirty="0" spc="55"/>
              <a:t> </a:t>
            </a:r>
            <a:r>
              <a:rPr dirty="0"/>
              <a:t>eV.</a:t>
            </a:r>
            <a:r>
              <a:rPr dirty="0" spc="50"/>
              <a:t> </a:t>
            </a:r>
            <a:r>
              <a:rPr dirty="0"/>
              <a:t>Which</a:t>
            </a:r>
            <a:r>
              <a:rPr dirty="0" spc="55"/>
              <a:t> </a:t>
            </a:r>
            <a:r>
              <a:rPr dirty="0"/>
              <a:t>of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70"/>
              <a:t>following</a:t>
            </a:r>
            <a:r>
              <a:rPr dirty="0" spc="55"/>
              <a:t> </a:t>
            </a:r>
            <a:r>
              <a:rPr dirty="0"/>
              <a:t>best</a:t>
            </a:r>
            <a:r>
              <a:rPr dirty="0" spc="50"/>
              <a:t> </a:t>
            </a:r>
            <a:r>
              <a:rPr dirty="0"/>
              <a:t>describes</a:t>
            </a:r>
            <a:r>
              <a:rPr dirty="0" spc="55"/>
              <a:t> </a:t>
            </a:r>
            <a:r>
              <a:rPr dirty="0" spc="-20"/>
              <a:t>what </a:t>
            </a:r>
            <a:r>
              <a:rPr dirty="0" spc="114"/>
              <a:t>that</a:t>
            </a:r>
            <a:r>
              <a:rPr dirty="0" spc="55"/>
              <a:t> </a:t>
            </a:r>
            <a:r>
              <a:rPr dirty="0"/>
              <a:t>means?</a:t>
            </a:r>
            <a:r>
              <a:rPr dirty="0" spc="295"/>
              <a:t> </a:t>
            </a:r>
            <a:r>
              <a:rPr dirty="0"/>
              <a:t>(Choose</a:t>
            </a:r>
            <a:r>
              <a:rPr dirty="0" spc="5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9605" cy="44399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will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never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measured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3 </a:t>
            </a:r>
            <a:r>
              <a:rPr dirty="0" sz="2450" spc="-5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eV.</a:t>
            </a:r>
            <a:endParaRPr sz="2450">
              <a:latin typeface="Times New Roman"/>
              <a:cs typeface="Times New Roman"/>
            </a:endParaRPr>
          </a:p>
          <a:p>
            <a:pPr algn="just"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exactly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allowed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level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eV.</a:t>
            </a:r>
            <a:endParaRPr sz="2450">
              <a:latin typeface="Times New Roman"/>
              <a:cs typeface="Times New Roman"/>
            </a:endParaRPr>
          </a:p>
          <a:p>
            <a:pPr algn="just" marL="393700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25">
                <a:latin typeface="Times New Roman"/>
                <a:cs typeface="Times New Roman"/>
              </a:rPr>
              <a:t>The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allowed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energy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levels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between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100">
                <a:latin typeface="Times New Roman"/>
                <a:cs typeface="Times New Roman"/>
              </a:rPr>
              <a:t>3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35">
                <a:latin typeface="Times New Roman"/>
                <a:cs typeface="Times New Roman"/>
              </a:rPr>
              <a:t>and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100">
                <a:latin typeface="Times New Roman"/>
                <a:cs typeface="Times New Roman"/>
              </a:rPr>
              <a:t>4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eV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10">
                <a:latin typeface="Times New Roman"/>
                <a:cs typeface="Times New Roman"/>
              </a:rPr>
              <a:t>are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evenly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spaced,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	</a:t>
            </a:r>
            <a:r>
              <a:rPr dirty="0" sz="2450" spc="-40">
                <a:latin typeface="Times New Roman"/>
                <a:cs typeface="Times New Roman"/>
              </a:rPr>
              <a:t>such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5">
                <a:latin typeface="Times New Roman"/>
                <a:cs typeface="Times New Roman"/>
              </a:rPr>
              <a:t>as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(for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5">
                <a:latin typeface="Times New Roman"/>
                <a:cs typeface="Times New Roman"/>
              </a:rPr>
              <a:t>instance)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occurring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every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1</a:t>
            </a:r>
            <a:r>
              <a:rPr dirty="0" sz="2450" spc="-70">
                <a:latin typeface="Cambria"/>
                <a:cs typeface="Cambria"/>
              </a:rPr>
              <a:t>/</a:t>
            </a:r>
            <a:r>
              <a:rPr dirty="0" sz="2450" spc="-70">
                <a:latin typeface="Times New Roman"/>
                <a:cs typeface="Times New Roman"/>
              </a:rPr>
              <a:t>10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eV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30">
                <a:latin typeface="Times New Roman"/>
                <a:cs typeface="Times New Roman"/>
              </a:rPr>
              <a:t>throughout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	</a:t>
            </a:r>
            <a:r>
              <a:rPr dirty="0" sz="2450" spc="-40">
                <a:latin typeface="Times New Roman"/>
                <a:cs typeface="Times New Roman"/>
              </a:rPr>
              <a:t>region.</a:t>
            </a:r>
            <a:endParaRPr sz="2450">
              <a:latin typeface="Times New Roman"/>
              <a:cs typeface="Times New Roman"/>
            </a:endParaRPr>
          </a:p>
          <a:p>
            <a:pPr algn="just" marL="393065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many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levels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4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eV,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-30">
                <a:latin typeface="Times New Roman"/>
                <a:cs typeface="Times New Roman"/>
              </a:rPr>
              <a:t> closely </a:t>
            </a:r>
            <a:r>
              <a:rPr dirty="0" sz="2450" spc="-3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spaced,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virtually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 spc="9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range.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952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335"/>
              <a:t> </a:t>
            </a:r>
            <a:r>
              <a:rPr dirty="0"/>
              <a:t>typically</a:t>
            </a:r>
            <a:r>
              <a:rPr dirty="0" spc="340"/>
              <a:t> </a:t>
            </a:r>
            <a:r>
              <a:rPr dirty="0"/>
              <a:t>describe</a:t>
            </a:r>
            <a:r>
              <a:rPr dirty="0" spc="335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/>
              <a:t>ions</a:t>
            </a:r>
            <a:r>
              <a:rPr dirty="0" spc="335"/>
              <a:t> </a:t>
            </a:r>
            <a:r>
              <a:rPr dirty="0"/>
              <a:t>in</a:t>
            </a:r>
            <a:r>
              <a:rPr dirty="0" spc="340"/>
              <a:t> </a:t>
            </a:r>
            <a:r>
              <a:rPr dirty="0"/>
              <a:t>a</a:t>
            </a:r>
            <a:r>
              <a:rPr dirty="0" spc="335"/>
              <a:t> </a:t>
            </a:r>
            <a:r>
              <a:rPr dirty="0"/>
              <a:t>crystal</a:t>
            </a:r>
            <a:r>
              <a:rPr dirty="0" spc="335"/>
              <a:t> </a:t>
            </a:r>
            <a:r>
              <a:rPr dirty="0"/>
              <a:t>lattice</a:t>
            </a:r>
            <a:r>
              <a:rPr dirty="0" spc="340"/>
              <a:t> </a:t>
            </a:r>
            <a:r>
              <a:rPr dirty="0"/>
              <a:t>as</a:t>
            </a:r>
            <a:r>
              <a:rPr dirty="0" spc="335"/>
              <a:t> </a:t>
            </a:r>
            <a:r>
              <a:rPr dirty="0"/>
              <a:t>being</a:t>
            </a:r>
            <a:r>
              <a:rPr dirty="0" spc="335"/>
              <a:t> </a:t>
            </a:r>
            <a:r>
              <a:rPr dirty="0" spc="-20"/>
              <a:t>per- </a:t>
            </a:r>
            <a:r>
              <a:rPr dirty="0"/>
              <a:t>fectly</a:t>
            </a:r>
            <a:r>
              <a:rPr dirty="0" spc="145"/>
              <a:t> </a:t>
            </a:r>
            <a:r>
              <a:rPr dirty="0"/>
              <a:t>evenly</a:t>
            </a:r>
            <a:r>
              <a:rPr dirty="0" spc="145"/>
              <a:t> </a:t>
            </a:r>
            <a:r>
              <a:rPr dirty="0"/>
              <a:t>spaced:</a:t>
            </a:r>
            <a:r>
              <a:rPr dirty="0" spc="470"/>
              <a:t> </a:t>
            </a:r>
            <a:r>
              <a:rPr dirty="0"/>
              <a:t>in</a:t>
            </a:r>
            <a:r>
              <a:rPr dirty="0" spc="145"/>
              <a:t> </a:t>
            </a:r>
            <a:r>
              <a:rPr dirty="0"/>
              <a:t>other</a:t>
            </a:r>
            <a:r>
              <a:rPr dirty="0" spc="145"/>
              <a:t> </a:t>
            </a:r>
            <a:r>
              <a:rPr dirty="0"/>
              <a:t>words,</a:t>
            </a:r>
            <a:r>
              <a:rPr dirty="0" spc="170"/>
              <a:t> </a:t>
            </a:r>
            <a:r>
              <a:rPr dirty="0"/>
              <a:t>periodic.</a:t>
            </a:r>
            <a:r>
              <a:rPr dirty="0" spc="560"/>
              <a:t> </a:t>
            </a:r>
            <a:r>
              <a:rPr dirty="0" spc="70"/>
              <a:t>But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45"/>
              <a:t> </a:t>
            </a:r>
            <a:r>
              <a:rPr dirty="0"/>
              <a:t>fact,</a:t>
            </a:r>
            <a:r>
              <a:rPr dirty="0" spc="165"/>
              <a:t> </a:t>
            </a:r>
            <a:r>
              <a:rPr dirty="0" spc="-10"/>
              <a:t>their </a:t>
            </a:r>
            <a:r>
              <a:rPr dirty="0"/>
              <a:t>random</a:t>
            </a:r>
            <a:r>
              <a:rPr dirty="0" spc="75"/>
              <a:t> </a:t>
            </a:r>
            <a:r>
              <a:rPr dirty="0"/>
              <a:t>thermal</a:t>
            </a:r>
            <a:r>
              <a:rPr dirty="0" spc="70"/>
              <a:t> </a:t>
            </a:r>
            <a:r>
              <a:rPr dirty="0"/>
              <a:t>vibrations</a:t>
            </a:r>
            <a:r>
              <a:rPr dirty="0" spc="75"/>
              <a:t> </a:t>
            </a:r>
            <a:r>
              <a:rPr dirty="0"/>
              <a:t>break</a:t>
            </a:r>
            <a:r>
              <a:rPr dirty="0" spc="70"/>
              <a:t> </a:t>
            </a:r>
            <a:r>
              <a:rPr dirty="0" spc="114"/>
              <a:t>that</a:t>
            </a:r>
            <a:r>
              <a:rPr dirty="0" spc="75"/>
              <a:t> </a:t>
            </a:r>
            <a:r>
              <a:rPr dirty="0"/>
              <a:t>perfect</a:t>
            </a:r>
            <a:r>
              <a:rPr dirty="0" spc="75"/>
              <a:t> </a:t>
            </a:r>
            <a:r>
              <a:rPr dirty="0"/>
              <a:t>symmetry.</a:t>
            </a:r>
            <a:r>
              <a:rPr dirty="0" spc="375"/>
              <a:t> </a:t>
            </a:r>
            <a:r>
              <a:rPr dirty="0"/>
              <a:t>Why,</a:t>
            </a:r>
            <a:r>
              <a:rPr dirty="0" spc="90"/>
              <a:t> </a:t>
            </a:r>
            <a:r>
              <a:rPr dirty="0" spc="-25"/>
              <a:t>in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context</a:t>
            </a:r>
            <a:r>
              <a:rPr dirty="0" spc="60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this</a:t>
            </a:r>
            <a:r>
              <a:rPr dirty="0" spc="65"/>
              <a:t> </a:t>
            </a:r>
            <a:r>
              <a:rPr dirty="0"/>
              <a:t>section,</a:t>
            </a:r>
            <a:r>
              <a:rPr dirty="0" spc="75"/>
              <a:t> </a:t>
            </a:r>
            <a:r>
              <a:rPr dirty="0"/>
              <a:t>is</a:t>
            </a:r>
            <a:r>
              <a:rPr dirty="0" spc="65"/>
              <a:t> </a:t>
            </a:r>
            <a:r>
              <a:rPr dirty="0" spc="114"/>
              <a:t>that</a:t>
            </a:r>
            <a:r>
              <a:rPr dirty="0" spc="60"/>
              <a:t> </a:t>
            </a:r>
            <a:r>
              <a:rPr dirty="0" spc="-20"/>
              <a:t>symmetry-</a:t>
            </a:r>
            <a:r>
              <a:rPr dirty="0"/>
              <a:t>breaking</a:t>
            </a:r>
            <a:r>
              <a:rPr dirty="0" spc="65"/>
              <a:t> </a:t>
            </a:r>
            <a:r>
              <a:rPr dirty="0" spc="-10"/>
              <a:t>important?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309123"/>
            <a:ext cx="8256270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perfectly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periodic,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applied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voltage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indefinitely.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perfectly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periodic,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flow.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  <a:tab pos="523684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were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perfectly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periodic,</a:t>
            </a:r>
            <a:r>
              <a:rPr dirty="0" sz="2450">
                <a:latin typeface="Times New Roman"/>
                <a:cs typeface="Times New Roman"/>
              </a:rPr>
              <a:t>	the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levels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would </a:t>
            </a:r>
            <a:r>
              <a:rPr dirty="0" sz="2450" spc="-4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organized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bands.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952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335"/>
              <a:t> </a:t>
            </a:r>
            <a:r>
              <a:rPr dirty="0"/>
              <a:t>typically</a:t>
            </a:r>
            <a:r>
              <a:rPr dirty="0" spc="340"/>
              <a:t> </a:t>
            </a:r>
            <a:r>
              <a:rPr dirty="0"/>
              <a:t>describe</a:t>
            </a:r>
            <a:r>
              <a:rPr dirty="0" spc="335"/>
              <a:t> </a:t>
            </a:r>
            <a:r>
              <a:rPr dirty="0"/>
              <a:t>the</a:t>
            </a:r>
            <a:r>
              <a:rPr dirty="0" spc="335"/>
              <a:t> </a:t>
            </a:r>
            <a:r>
              <a:rPr dirty="0"/>
              <a:t>ions</a:t>
            </a:r>
            <a:r>
              <a:rPr dirty="0" spc="335"/>
              <a:t> </a:t>
            </a:r>
            <a:r>
              <a:rPr dirty="0"/>
              <a:t>in</a:t>
            </a:r>
            <a:r>
              <a:rPr dirty="0" spc="340"/>
              <a:t> </a:t>
            </a:r>
            <a:r>
              <a:rPr dirty="0"/>
              <a:t>a</a:t>
            </a:r>
            <a:r>
              <a:rPr dirty="0" spc="335"/>
              <a:t> </a:t>
            </a:r>
            <a:r>
              <a:rPr dirty="0"/>
              <a:t>crystal</a:t>
            </a:r>
            <a:r>
              <a:rPr dirty="0" spc="335"/>
              <a:t> </a:t>
            </a:r>
            <a:r>
              <a:rPr dirty="0"/>
              <a:t>lattice</a:t>
            </a:r>
            <a:r>
              <a:rPr dirty="0" spc="340"/>
              <a:t> </a:t>
            </a:r>
            <a:r>
              <a:rPr dirty="0"/>
              <a:t>as</a:t>
            </a:r>
            <a:r>
              <a:rPr dirty="0" spc="335"/>
              <a:t> </a:t>
            </a:r>
            <a:r>
              <a:rPr dirty="0"/>
              <a:t>being</a:t>
            </a:r>
            <a:r>
              <a:rPr dirty="0" spc="335"/>
              <a:t> </a:t>
            </a:r>
            <a:r>
              <a:rPr dirty="0" spc="-20"/>
              <a:t>per- </a:t>
            </a:r>
            <a:r>
              <a:rPr dirty="0"/>
              <a:t>fectly</a:t>
            </a:r>
            <a:r>
              <a:rPr dirty="0" spc="145"/>
              <a:t> </a:t>
            </a:r>
            <a:r>
              <a:rPr dirty="0"/>
              <a:t>evenly</a:t>
            </a:r>
            <a:r>
              <a:rPr dirty="0" spc="145"/>
              <a:t> </a:t>
            </a:r>
            <a:r>
              <a:rPr dirty="0"/>
              <a:t>spaced:</a:t>
            </a:r>
            <a:r>
              <a:rPr dirty="0" spc="470"/>
              <a:t> </a:t>
            </a:r>
            <a:r>
              <a:rPr dirty="0"/>
              <a:t>in</a:t>
            </a:r>
            <a:r>
              <a:rPr dirty="0" spc="145"/>
              <a:t> </a:t>
            </a:r>
            <a:r>
              <a:rPr dirty="0"/>
              <a:t>other</a:t>
            </a:r>
            <a:r>
              <a:rPr dirty="0" spc="145"/>
              <a:t> </a:t>
            </a:r>
            <a:r>
              <a:rPr dirty="0"/>
              <a:t>words,</a:t>
            </a:r>
            <a:r>
              <a:rPr dirty="0" spc="170"/>
              <a:t> </a:t>
            </a:r>
            <a:r>
              <a:rPr dirty="0"/>
              <a:t>periodic.</a:t>
            </a:r>
            <a:r>
              <a:rPr dirty="0" spc="560"/>
              <a:t> </a:t>
            </a:r>
            <a:r>
              <a:rPr dirty="0" spc="70"/>
              <a:t>But</a:t>
            </a:r>
            <a:r>
              <a:rPr dirty="0" spc="150"/>
              <a:t> </a:t>
            </a:r>
            <a:r>
              <a:rPr dirty="0"/>
              <a:t>in</a:t>
            </a:r>
            <a:r>
              <a:rPr dirty="0" spc="145"/>
              <a:t> </a:t>
            </a:r>
            <a:r>
              <a:rPr dirty="0"/>
              <a:t>fact,</a:t>
            </a:r>
            <a:r>
              <a:rPr dirty="0" spc="165"/>
              <a:t> </a:t>
            </a:r>
            <a:r>
              <a:rPr dirty="0" spc="-10"/>
              <a:t>their </a:t>
            </a:r>
            <a:r>
              <a:rPr dirty="0"/>
              <a:t>random</a:t>
            </a:r>
            <a:r>
              <a:rPr dirty="0" spc="75"/>
              <a:t> </a:t>
            </a:r>
            <a:r>
              <a:rPr dirty="0"/>
              <a:t>thermal</a:t>
            </a:r>
            <a:r>
              <a:rPr dirty="0" spc="70"/>
              <a:t> </a:t>
            </a:r>
            <a:r>
              <a:rPr dirty="0"/>
              <a:t>vibrations</a:t>
            </a:r>
            <a:r>
              <a:rPr dirty="0" spc="75"/>
              <a:t> </a:t>
            </a:r>
            <a:r>
              <a:rPr dirty="0"/>
              <a:t>break</a:t>
            </a:r>
            <a:r>
              <a:rPr dirty="0" spc="70"/>
              <a:t> </a:t>
            </a:r>
            <a:r>
              <a:rPr dirty="0" spc="114"/>
              <a:t>that</a:t>
            </a:r>
            <a:r>
              <a:rPr dirty="0" spc="75"/>
              <a:t> </a:t>
            </a:r>
            <a:r>
              <a:rPr dirty="0"/>
              <a:t>perfect</a:t>
            </a:r>
            <a:r>
              <a:rPr dirty="0" spc="75"/>
              <a:t> </a:t>
            </a:r>
            <a:r>
              <a:rPr dirty="0"/>
              <a:t>symmetry.</a:t>
            </a:r>
            <a:r>
              <a:rPr dirty="0" spc="375"/>
              <a:t> </a:t>
            </a:r>
            <a:r>
              <a:rPr dirty="0"/>
              <a:t>Why,</a:t>
            </a:r>
            <a:r>
              <a:rPr dirty="0" spc="90"/>
              <a:t> </a:t>
            </a:r>
            <a:r>
              <a:rPr dirty="0" spc="-25"/>
              <a:t>in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context</a:t>
            </a:r>
            <a:r>
              <a:rPr dirty="0" spc="60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this</a:t>
            </a:r>
            <a:r>
              <a:rPr dirty="0" spc="65"/>
              <a:t> </a:t>
            </a:r>
            <a:r>
              <a:rPr dirty="0"/>
              <a:t>section,</a:t>
            </a:r>
            <a:r>
              <a:rPr dirty="0" spc="75"/>
              <a:t> </a:t>
            </a:r>
            <a:r>
              <a:rPr dirty="0"/>
              <a:t>is</a:t>
            </a:r>
            <a:r>
              <a:rPr dirty="0" spc="65"/>
              <a:t> </a:t>
            </a:r>
            <a:r>
              <a:rPr dirty="0" spc="114"/>
              <a:t>that</a:t>
            </a:r>
            <a:r>
              <a:rPr dirty="0" spc="60"/>
              <a:t> </a:t>
            </a:r>
            <a:r>
              <a:rPr dirty="0" spc="-20"/>
              <a:t>symmetry-</a:t>
            </a:r>
            <a:r>
              <a:rPr dirty="0"/>
              <a:t>breaking</a:t>
            </a:r>
            <a:r>
              <a:rPr dirty="0" spc="65"/>
              <a:t> </a:t>
            </a:r>
            <a:r>
              <a:rPr dirty="0" spc="-10"/>
              <a:t>important?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309123"/>
            <a:ext cx="8267700" cy="27946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perfectly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periodic,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applied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voltage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indefinitely.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were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perfectly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periodic,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flow.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5248275" algn="l"/>
              </a:tabLst>
            </a:pP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were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perfectly</a:t>
            </a:r>
            <a:r>
              <a:rPr dirty="0" sz="2450" spc="2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periodic,</a:t>
            </a:r>
            <a:r>
              <a:rPr dirty="0" sz="2450">
                <a:latin typeface="Times New Roman"/>
                <a:cs typeface="Times New Roman"/>
              </a:rPr>
              <a:t>	the</a:t>
            </a:r>
            <a:r>
              <a:rPr dirty="0" sz="2450" spc="2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levels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would </a:t>
            </a:r>
            <a:r>
              <a:rPr dirty="0" sz="2450" spc="-4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organized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bands.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952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285"/>
              <a:t> </a:t>
            </a:r>
            <a:r>
              <a:rPr dirty="0"/>
              <a:t>apply</a:t>
            </a:r>
            <a:r>
              <a:rPr dirty="0" spc="295"/>
              <a:t> </a:t>
            </a:r>
            <a:r>
              <a:rPr dirty="0"/>
              <a:t>an</a:t>
            </a:r>
            <a:r>
              <a:rPr dirty="0" spc="295"/>
              <a:t> </a:t>
            </a:r>
            <a:r>
              <a:rPr dirty="0"/>
              <a:t>electric</a:t>
            </a:r>
            <a:r>
              <a:rPr dirty="0" spc="295"/>
              <a:t> </a:t>
            </a:r>
            <a:r>
              <a:rPr dirty="0"/>
              <a:t>field</a:t>
            </a:r>
            <a:r>
              <a:rPr dirty="0" spc="295"/>
              <a:t> </a:t>
            </a:r>
            <a:r>
              <a:rPr dirty="0"/>
              <a:t>to</a:t>
            </a:r>
            <a:r>
              <a:rPr dirty="0" spc="295"/>
              <a:t> </a:t>
            </a:r>
            <a:r>
              <a:rPr dirty="0"/>
              <a:t>a</a:t>
            </a:r>
            <a:r>
              <a:rPr dirty="0" spc="295"/>
              <a:t> </a:t>
            </a:r>
            <a:r>
              <a:rPr dirty="0"/>
              <a:t>conductor</a:t>
            </a:r>
            <a:r>
              <a:rPr dirty="0" spc="295"/>
              <a:t> </a:t>
            </a:r>
            <a:r>
              <a:rPr dirty="0"/>
              <a:t>and</a:t>
            </a:r>
            <a:r>
              <a:rPr dirty="0" spc="295"/>
              <a:t> </a:t>
            </a:r>
            <a:r>
              <a:rPr dirty="0"/>
              <a:t>current</a:t>
            </a:r>
            <a:r>
              <a:rPr dirty="0" spc="295"/>
              <a:t> </a:t>
            </a:r>
            <a:r>
              <a:rPr dirty="0" spc="60"/>
              <a:t>starts</a:t>
            </a:r>
            <a:r>
              <a:rPr dirty="0" spc="295"/>
              <a:t> </a:t>
            </a:r>
            <a:r>
              <a:rPr dirty="0" spc="-25"/>
              <a:t>to </a:t>
            </a:r>
            <a:r>
              <a:rPr dirty="0"/>
              <a:t>flow.</a:t>
            </a:r>
            <a:r>
              <a:rPr dirty="0" spc="250"/>
              <a:t>  </a:t>
            </a:r>
            <a:r>
              <a:rPr dirty="0"/>
              <a:t>You</a:t>
            </a:r>
            <a:r>
              <a:rPr dirty="0" spc="345"/>
              <a:t> </a:t>
            </a:r>
            <a:r>
              <a:rPr dirty="0"/>
              <a:t>apply</a:t>
            </a:r>
            <a:r>
              <a:rPr dirty="0" spc="350"/>
              <a:t> </a:t>
            </a:r>
            <a:r>
              <a:rPr dirty="0"/>
              <a:t>the</a:t>
            </a:r>
            <a:r>
              <a:rPr dirty="0" spc="345"/>
              <a:t> </a:t>
            </a:r>
            <a:r>
              <a:rPr dirty="0"/>
              <a:t>same</a:t>
            </a:r>
            <a:r>
              <a:rPr dirty="0" spc="345"/>
              <a:t> </a:t>
            </a:r>
            <a:r>
              <a:rPr dirty="0"/>
              <a:t>field</a:t>
            </a:r>
            <a:r>
              <a:rPr dirty="0" spc="345"/>
              <a:t> </a:t>
            </a:r>
            <a:r>
              <a:rPr dirty="0"/>
              <a:t>to</a:t>
            </a:r>
            <a:r>
              <a:rPr dirty="0" spc="350"/>
              <a:t> </a:t>
            </a:r>
            <a:r>
              <a:rPr dirty="0"/>
              <a:t>an</a:t>
            </a:r>
            <a:r>
              <a:rPr dirty="0" spc="350"/>
              <a:t> </a:t>
            </a:r>
            <a:r>
              <a:rPr dirty="0"/>
              <a:t>insulator</a:t>
            </a:r>
            <a:r>
              <a:rPr dirty="0" spc="345"/>
              <a:t> </a:t>
            </a:r>
            <a:r>
              <a:rPr dirty="0"/>
              <a:t>and</a:t>
            </a:r>
            <a:r>
              <a:rPr dirty="0" spc="350"/>
              <a:t> </a:t>
            </a:r>
            <a:r>
              <a:rPr dirty="0"/>
              <a:t>no</a:t>
            </a:r>
            <a:r>
              <a:rPr dirty="0" spc="350"/>
              <a:t> </a:t>
            </a:r>
            <a:r>
              <a:rPr dirty="0" spc="-10"/>
              <a:t>current </a:t>
            </a:r>
            <a:r>
              <a:rPr dirty="0" spc="60"/>
              <a:t>starts</a:t>
            </a:r>
            <a:r>
              <a:rPr dirty="0" spc="120"/>
              <a:t> </a:t>
            </a:r>
            <a:r>
              <a:rPr dirty="0"/>
              <a:t>to</a:t>
            </a:r>
            <a:r>
              <a:rPr dirty="0" spc="135"/>
              <a:t> </a:t>
            </a:r>
            <a:r>
              <a:rPr dirty="0"/>
              <a:t>flow.</a:t>
            </a:r>
            <a:r>
              <a:rPr dirty="0" spc="405"/>
              <a:t> </a:t>
            </a:r>
            <a:r>
              <a:rPr dirty="0" spc="75"/>
              <a:t>What</a:t>
            </a:r>
            <a:r>
              <a:rPr dirty="0" spc="125"/>
              <a:t> </a:t>
            </a:r>
            <a:r>
              <a:rPr dirty="0"/>
              <a:t>structural</a:t>
            </a:r>
            <a:r>
              <a:rPr dirty="0" spc="135"/>
              <a:t> </a:t>
            </a:r>
            <a:r>
              <a:rPr dirty="0" spc="-40"/>
              <a:t>difference</a:t>
            </a:r>
            <a:r>
              <a:rPr dirty="0" spc="130"/>
              <a:t> </a:t>
            </a:r>
            <a:r>
              <a:rPr dirty="0"/>
              <a:t>leads</a:t>
            </a:r>
            <a:r>
              <a:rPr dirty="0" spc="135"/>
              <a:t> </a:t>
            </a:r>
            <a:r>
              <a:rPr dirty="0"/>
              <a:t>to</a:t>
            </a:r>
            <a:r>
              <a:rPr dirty="0" spc="135"/>
              <a:t> </a:t>
            </a:r>
            <a:r>
              <a:rPr dirty="0"/>
              <a:t>this</a:t>
            </a:r>
            <a:r>
              <a:rPr dirty="0" spc="135"/>
              <a:t> </a:t>
            </a:r>
            <a:r>
              <a:rPr dirty="0" spc="-10"/>
              <a:t>behavioral </a:t>
            </a:r>
            <a:r>
              <a:rPr dirty="0" spc="-35"/>
              <a:t>difference?</a:t>
            </a:r>
            <a:r>
              <a:rPr dirty="0" spc="130"/>
              <a:t> </a:t>
            </a:r>
            <a:r>
              <a:rPr dirty="0"/>
              <a:t>(Choose</a:t>
            </a:r>
            <a:r>
              <a:rPr dirty="0" spc="-6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929545"/>
            <a:ext cx="8255634" cy="2933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levels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conductor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organized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bands;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levels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insulator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not.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levels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organized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bands,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gap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insulator.</a:t>
            </a:r>
            <a:endParaRPr sz="2450">
              <a:latin typeface="Times New Roman"/>
              <a:cs typeface="Times New Roman"/>
            </a:endParaRPr>
          </a:p>
          <a:p>
            <a:pPr algn="just" marL="38227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highest-</a:t>
            </a:r>
            <a:r>
              <a:rPr dirty="0" sz="2450">
                <a:latin typeface="Times New Roman"/>
                <a:cs typeface="Times New Roman"/>
              </a:rPr>
              <a:t>level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conductor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kicked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up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slightly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level;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highest-</a:t>
            </a:r>
            <a:r>
              <a:rPr dirty="0" sz="2450" spc="-25">
                <a:latin typeface="Times New Roman"/>
                <a:cs typeface="Times New Roman"/>
              </a:rPr>
              <a:t>level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-25">
                <a:latin typeface="Times New Roman"/>
                <a:cs typeface="Times New Roman"/>
              </a:rPr>
              <a:t> in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insulator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cannot.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952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You</a:t>
            </a:r>
            <a:r>
              <a:rPr dirty="0" spc="285"/>
              <a:t> </a:t>
            </a:r>
            <a:r>
              <a:rPr dirty="0"/>
              <a:t>apply</a:t>
            </a:r>
            <a:r>
              <a:rPr dirty="0" spc="295"/>
              <a:t> </a:t>
            </a:r>
            <a:r>
              <a:rPr dirty="0"/>
              <a:t>an</a:t>
            </a:r>
            <a:r>
              <a:rPr dirty="0" spc="295"/>
              <a:t> </a:t>
            </a:r>
            <a:r>
              <a:rPr dirty="0"/>
              <a:t>electric</a:t>
            </a:r>
            <a:r>
              <a:rPr dirty="0" spc="295"/>
              <a:t> </a:t>
            </a:r>
            <a:r>
              <a:rPr dirty="0"/>
              <a:t>field</a:t>
            </a:r>
            <a:r>
              <a:rPr dirty="0" spc="295"/>
              <a:t> </a:t>
            </a:r>
            <a:r>
              <a:rPr dirty="0"/>
              <a:t>to</a:t>
            </a:r>
            <a:r>
              <a:rPr dirty="0" spc="295"/>
              <a:t> </a:t>
            </a:r>
            <a:r>
              <a:rPr dirty="0"/>
              <a:t>a</a:t>
            </a:r>
            <a:r>
              <a:rPr dirty="0" spc="295"/>
              <a:t> </a:t>
            </a:r>
            <a:r>
              <a:rPr dirty="0"/>
              <a:t>conductor</a:t>
            </a:r>
            <a:r>
              <a:rPr dirty="0" spc="295"/>
              <a:t> </a:t>
            </a:r>
            <a:r>
              <a:rPr dirty="0"/>
              <a:t>and</a:t>
            </a:r>
            <a:r>
              <a:rPr dirty="0" spc="295"/>
              <a:t> </a:t>
            </a:r>
            <a:r>
              <a:rPr dirty="0"/>
              <a:t>current</a:t>
            </a:r>
            <a:r>
              <a:rPr dirty="0" spc="295"/>
              <a:t> </a:t>
            </a:r>
            <a:r>
              <a:rPr dirty="0" spc="60"/>
              <a:t>starts</a:t>
            </a:r>
            <a:r>
              <a:rPr dirty="0" spc="295"/>
              <a:t> </a:t>
            </a:r>
            <a:r>
              <a:rPr dirty="0" spc="-25"/>
              <a:t>to </a:t>
            </a:r>
            <a:r>
              <a:rPr dirty="0"/>
              <a:t>flow.</a:t>
            </a:r>
            <a:r>
              <a:rPr dirty="0" spc="250"/>
              <a:t>  </a:t>
            </a:r>
            <a:r>
              <a:rPr dirty="0"/>
              <a:t>You</a:t>
            </a:r>
            <a:r>
              <a:rPr dirty="0" spc="345"/>
              <a:t> </a:t>
            </a:r>
            <a:r>
              <a:rPr dirty="0"/>
              <a:t>apply</a:t>
            </a:r>
            <a:r>
              <a:rPr dirty="0" spc="350"/>
              <a:t> </a:t>
            </a:r>
            <a:r>
              <a:rPr dirty="0"/>
              <a:t>the</a:t>
            </a:r>
            <a:r>
              <a:rPr dirty="0" spc="345"/>
              <a:t> </a:t>
            </a:r>
            <a:r>
              <a:rPr dirty="0"/>
              <a:t>same</a:t>
            </a:r>
            <a:r>
              <a:rPr dirty="0" spc="345"/>
              <a:t> </a:t>
            </a:r>
            <a:r>
              <a:rPr dirty="0"/>
              <a:t>field</a:t>
            </a:r>
            <a:r>
              <a:rPr dirty="0" spc="345"/>
              <a:t> </a:t>
            </a:r>
            <a:r>
              <a:rPr dirty="0"/>
              <a:t>to</a:t>
            </a:r>
            <a:r>
              <a:rPr dirty="0" spc="350"/>
              <a:t> </a:t>
            </a:r>
            <a:r>
              <a:rPr dirty="0"/>
              <a:t>an</a:t>
            </a:r>
            <a:r>
              <a:rPr dirty="0" spc="350"/>
              <a:t> </a:t>
            </a:r>
            <a:r>
              <a:rPr dirty="0"/>
              <a:t>insulator</a:t>
            </a:r>
            <a:r>
              <a:rPr dirty="0" spc="345"/>
              <a:t> </a:t>
            </a:r>
            <a:r>
              <a:rPr dirty="0"/>
              <a:t>and</a:t>
            </a:r>
            <a:r>
              <a:rPr dirty="0" spc="350"/>
              <a:t> </a:t>
            </a:r>
            <a:r>
              <a:rPr dirty="0"/>
              <a:t>no</a:t>
            </a:r>
            <a:r>
              <a:rPr dirty="0" spc="350"/>
              <a:t> </a:t>
            </a:r>
            <a:r>
              <a:rPr dirty="0" spc="-10"/>
              <a:t>current </a:t>
            </a:r>
            <a:r>
              <a:rPr dirty="0" spc="60"/>
              <a:t>starts</a:t>
            </a:r>
            <a:r>
              <a:rPr dirty="0" spc="120"/>
              <a:t> </a:t>
            </a:r>
            <a:r>
              <a:rPr dirty="0"/>
              <a:t>to</a:t>
            </a:r>
            <a:r>
              <a:rPr dirty="0" spc="135"/>
              <a:t> </a:t>
            </a:r>
            <a:r>
              <a:rPr dirty="0"/>
              <a:t>flow.</a:t>
            </a:r>
            <a:r>
              <a:rPr dirty="0" spc="405"/>
              <a:t> </a:t>
            </a:r>
            <a:r>
              <a:rPr dirty="0" spc="75"/>
              <a:t>What</a:t>
            </a:r>
            <a:r>
              <a:rPr dirty="0" spc="125"/>
              <a:t> </a:t>
            </a:r>
            <a:r>
              <a:rPr dirty="0"/>
              <a:t>structural</a:t>
            </a:r>
            <a:r>
              <a:rPr dirty="0" spc="135"/>
              <a:t> </a:t>
            </a:r>
            <a:r>
              <a:rPr dirty="0" spc="-40"/>
              <a:t>difference</a:t>
            </a:r>
            <a:r>
              <a:rPr dirty="0" spc="130"/>
              <a:t> </a:t>
            </a:r>
            <a:r>
              <a:rPr dirty="0"/>
              <a:t>leads</a:t>
            </a:r>
            <a:r>
              <a:rPr dirty="0" spc="135"/>
              <a:t> </a:t>
            </a:r>
            <a:r>
              <a:rPr dirty="0"/>
              <a:t>to</a:t>
            </a:r>
            <a:r>
              <a:rPr dirty="0" spc="135"/>
              <a:t> </a:t>
            </a:r>
            <a:r>
              <a:rPr dirty="0"/>
              <a:t>this</a:t>
            </a:r>
            <a:r>
              <a:rPr dirty="0" spc="135"/>
              <a:t> </a:t>
            </a:r>
            <a:r>
              <a:rPr dirty="0" spc="-10"/>
              <a:t>behavioral </a:t>
            </a:r>
            <a:r>
              <a:rPr dirty="0" spc="-35"/>
              <a:t>difference?</a:t>
            </a:r>
            <a:r>
              <a:rPr dirty="0" spc="130"/>
              <a:t> </a:t>
            </a:r>
            <a:r>
              <a:rPr dirty="0"/>
              <a:t>(Choose</a:t>
            </a:r>
            <a:r>
              <a:rPr dirty="0" spc="-60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929545"/>
            <a:ext cx="8267065" cy="35540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levels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conductor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organized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bands;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levels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insulator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not.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levels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organized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bands,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gap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bigger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insulator.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highest-</a:t>
            </a:r>
            <a:r>
              <a:rPr dirty="0" sz="2450">
                <a:latin typeface="Times New Roman"/>
                <a:cs typeface="Times New Roman"/>
              </a:rPr>
              <a:t>level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conductor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kicked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up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slightly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level;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highest-</a:t>
            </a:r>
            <a:r>
              <a:rPr dirty="0" sz="2450" spc="-25">
                <a:latin typeface="Times New Roman"/>
                <a:cs typeface="Times New Roman"/>
              </a:rPr>
              <a:t>level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-25">
                <a:latin typeface="Times New Roman"/>
                <a:cs typeface="Times New Roman"/>
              </a:rPr>
              <a:t> in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insulator</a:t>
            </a:r>
            <a:r>
              <a:rPr dirty="0" sz="2450" spc="25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cannot.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952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75"/>
              <a:t> </a:t>
            </a:r>
            <a:r>
              <a:rPr dirty="0"/>
              <a:t>of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 spc="-50"/>
              <a:t>following</a:t>
            </a:r>
            <a:r>
              <a:rPr dirty="0" spc="185"/>
              <a:t> </a:t>
            </a:r>
            <a:r>
              <a:rPr dirty="0"/>
              <a:t>best</a:t>
            </a:r>
            <a:r>
              <a:rPr dirty="0" spc="185"/>
              <a:t> </a:t>
            </a:r>
            <a:r>
              <a:rPr dirty="0"/>
              <a:t>describes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electrons</a:t>
            </a:r>
            <a:r>
              <a:rPr dirty="0" spc="185"/>
              <a:t> </a:t>
            </a:r>
            <a:r>
              <a:rPr dirty="0" spc="114"/>
              <a:t>that</a:t>
            </a:r>
            <a:r>
              <a:rPr dirty="0" spc="185"/>
              <a:t> </a:t>
            </a:r>
            <a:r>
              <a:rPr dirty="0" spc="-10"/>
              <a:t>conduct </a:t>
            </a:r>
            <a:r>
              <a:rPr dirty="0"/>
              <a:t>current</a:t>
            </a:r>
            <a:r>
              <a:rPr dirty="0" spc="170"/>
              <a:t> </a:t>
            </a:r>
            <a:r>
              <a:rPr dirty="0"/>
              <a:t>in</a:t>
            </a:r>
            <a:r>
              <a:rPr dirty="0" spc="175"/>
              <a:t> </a:t>
            </a:r>
            <a:r>
              <a:rPr dirty="0"/>
              <a:t>a</a:t>
            </a:r>
            <a:r>
              <a:rPr dirty="0" spc="170"/>
              <a:t> </a:t>
            </a:r>
            <a:r>
              <a:rPr dirty="0"/>
              <a:t>wire</a:t>
            </a:r>
            <a:r>
              <a:rPr dirty="0" spc="170"/>
              <a:t> </a:t>
            </a:r>
            <a:r>
              <a:rPr dirty="0"/>
              <a:t>when</a:t>
            </a:r>
            <a:r>
              <a:rPr dirty="0" spc="175"/>
              <a:t> </a:t>
            </a:r>
            <a:r>
              <a:rPr dirty="0"/>
              <a:t>an</a:t>
            </a:r>
            <a:r>
              <a:rPr dirty="0" spc="170"/>
              <a:t> </a:t>
            </a:r>
            <a:r>
              <a:rPr dirty="0"/>
              <a:t>external</a:t>
            </a:r>
            <a:r>
              <a:rPr dirty="0" spc="170"/>
              <a:t> </a:t>
            </a:r>
            <a:r>
              <a:rPr dirty="0"/>
              <a:t>potential</a:t>
            </a:r>
            <a:r>
              <a:rPr dirty="0" spc="170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/>
              <a:t>applied?</a:t>
            </a:r>
            <a:r>
              <a:rPr dirty="0" spc="52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826071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acceleration.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alternately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accelerating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colliding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obstacles.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different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directions,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average 	velocity.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25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952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11.2.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45">
                <a:latin typeface="Times New Roman"/>
                <a:cs typeface="Times New Roman"/>
              </a:rPr>
              <a:t>STRUCTURE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CONDUCTION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175"/>
              <a:t> </a:t>
            </a:r>
            <a:r>
              <a:rPr dirty="0"/>
              <a:t>of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 spc="-50"/>
              <a:t>following</a:t>
            </a:r>
            <a:r>
              <a:rPr dirty="0" spc="185"/>
              <a:t> </a:t>
            </a:r>
            <a:r>
              <a:rPr dirty="0"/>
              <a:t>best</a:t>
            </a:r>
            <a:r>
              <a:rPr dirty="0" spc="185"/>
              <a:t> </a:t>
            </a:r>
            <a:r>
              <a:rPr dirty="0"/>
              <a:t>describes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/>
              <a:t>electrons</a:t>
            </a:r>
            <a:r>
              <a:rPr dirty="0" spc="185"/>
              <a:t> </a:t>
            </a:r>
            <a:r>
              <a:rPr dirty="0" spc="114"/>
              <a:t>that</a:t>
            </a:r>
            <a:r>
              <a:rPr dirty="0" spc="185"/>
              <a:t> </a:t>
            </a:r>
            <a:r>
              <a:rPr dirty="0" spc="-10"/>
              <a:t>conduct </a:t>
            </a:r>
            <a:r>
              <a:rPr dirty="0"/>
              <a:t>current</a:t>
            </a:r>
            <a:r>
              <a:rPr dirty="0" spc="170"/>
              <a:t> </a:t>
            </a:r>
            <a:r>
              <a:rPr dirty="0"/>
              <a:t>in</a:t>
            </a:r>
            <a:r>
              <a:rPr dirty="0" spc="175"/>
              <a:t> </a:t>
            </a:r>
            <a:r>
              <a:rPr dirty="0"/>
              <a:t>a</a:t>
            </a:r>
            <a:r>
              <a:rPr dirty="0" spc="170"/>
              <a:t> </a:t>
            </a:r>
            <a:r>
              <a:rPr dirty="0"/>
              <a:t>wire</a:t>
            </a:r>
            <a:r>
              <a:rPr dirty="0" spc="170"/>
              <a:t> </a:t>
            </a:r>
            <a:r>
              <a:rPr dirty="0"/>
              <a:t>when</a:t>
            </a:r>
            <a:r>
              <a:rPr dirty="0" spc="175"/>
              <a:t> </a:t>
            </a:r>
            <a:r>
              <a:rPr dirty="0"/>
              <a:t>an</a:t>
            </a:r>
            <a:r>
              <a:rPr dirty="0" spc="170"/>
              <a:t> </a:t>
            </a:r>
            <a:r>
              <a:rPr dirty="0"/>
              <a:t>external</a:t>
            </a:r>
            <a:r>
              <a:rPr dirty="0" spc="170"/>
              <a:t> </a:t>
            </a:r>
            <a:r>
              <a:rPr dirty="0"/>
              <a:t>potential</a:t>
            </a:r>
            <a:r>
              <a:rPr dirty="0" spc="170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/>
              <a:t>applied?</a:t>
            </a:r>
            <a:r>
              <a:rPr dirty="0" spc="520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770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velocity.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moving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acceleration.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alternately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accelerating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colliding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obstacles.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moving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different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directions,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average 	velocity.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056185" y="878291"/>
            <a:ext cx="29197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68998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11.3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60" b="1">
                <a:latin typeface="Georgia"/>
                <a:cs typeface="Georgia"/>
              </a:rPr>
              <a:t>Semiconductors</a:t>
            </a:r>
            <a:r>
              <a:rPr dirty="0" sz="1700" spc="3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30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Diodes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2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33400" algn="l"/>
                <a:tab pos="1482725" algn="l"/>
                <a:tab pos="2686685" algn="l"/>
                <a:tab pos="4639310" algn="l"/>
                <a:tab pos="5198745" algn="l"/>
                <a:tab pos="6069965" algn="l"/>
                <a:tab pos="6443345" algn="l"/>
                <a:tab pos="6984365" algn="l"/>
              </a:tabLst>
            </a:pPr>
            <a:r>
              <a:rPr dirty="0" spc="-25"/>
              <a:t>An</a:t>
            </a:r>
            <a:r>
              <a:rPr dirty="0"/>
              <a:t>	</a:t>
            </a:r>
            <a:r>
              <a:rPr dirty="0" spc="60"/>
              <a:t>n-</a:t>
            </a:r>
            <a:r>
              <a:rPr dirty="0" spc="-20"/>
              <a:t>type</a:t>
            </a:r>
            <a:r>
              <a:rPr dirty="0"/>
              <a:t>	</a:t>
            </a:r>
            <a:r>
              <a:rPr dirty="0" spc="-10"/>
              <a:t>extrinsic</a:t>
            </a:r>
            <a:r>
              <a:rPr dirty="0"/>
              <a:t>	</a:t>
            </a:r>
            <a:r>
              <a:rPr dirty="0" spc="-10"/>
              <a:t>semiconductor</a:t>
            </a:r>
            <a:r>
              <a:rPr dirty="0"/>
              <a:t>	</a:t>
            </a:r>
            <a:r>
              <a:rPr dirty="0" spc="-25"/>
              <a:t>has</a:t>
            </a:r>
            <a:r>
              <a:rPr dirty="0"/>
              <a:t>	</a:t>
            </a: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85"/>
              <a:t>following?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1140"/>
              </a:spcBef>
            </a:pPr>
            <a:r>
              <a:rPr dirty="0"/>
              <a:t>A.</a:t>
            </a:r>
            <a:r>
              <a:rPr dirty="0" spc="-110"/>
              <a:t> </a:t>
            </a:r>
            <a:r>
              <a:rPr dirty="0"/>
              <a:t>A</a:t>
            </a:r>
            <a:r>
              <a:rPr dirty="0" spc="50"/>
              <a:t> </a:t>
            </a:r>
            <a:r>
              <a:rPr dirty="0" spc="-10"/>
              <a:t>significant</a:t>
            </a:r>
            <a:r>
              <a:rPr dirty="0" spc="50"/>
              <a:t> </a:t>
            </a:r>
            <a:r>
              <a:rPr dirty="0"/>
              <a:t>number</a:t>
            </a:r>
            <a:r>
              <a:rPr dirty="0" spc="45"/>
              <a:t> </a:t>
            </a:r>
            <a:r>
              <a:rPr dirty="0"/>
              <a:t>of</a:t>
            </a:r>
            <a:r>
              <a:rPr dirty="0" spc="50"/>
              <a:t> </a:t>
            </a:r>
            <a:r>
              <a:rPr dirty="0"/>
              <a:t>electrons</a:t>
            </a:r>
            <a:r>
              <a:rPr dirty="0" spc="50"/>
              <a:t> </a:t>
            </a:r>
            <a:r>
              <a:rPr dirty="0"/>
              <a:t>in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/>
              <a:t>conduction</a:t>
            </a:r>
            <a:r>
              <a:rPr dirty="0" spc="50"/>
              <a:t> </a:t>
            </a:r>
            <a:r>
              <a:rPr dirty="0" spc="-20"/>
              <a:t>band</a:t>
            </a:r>
          </a:p>
          <a:p>
            <a:pPr marL="35560">
              <a:lnSpc>
                <a:spcPct val="100000"/>
              </a:lnSpc>
              <a:spcBef>
                <a:spcPts val="1045"/>
              </a:spcBef>
            </a:pPr>
            <a:r>
              <a:rPr dirty="0"/>
              <a:t>B.</a:t>
            </a:r>
            <a:r>
              <a:rPr dirty="0" spc="-114"/>
              <a:t> </a:t>
            </a:r>
            <a:r>
              <a:rPr dirty="0"/>
              <a:t>A</a:t>
            </a:r>
            <a:r>
              <a:rPr dirty="0" spc="35"/>
              <a:t> </a:t>
            </a:r>
            <a:r>
              <a:rPr dirty="0" spc="-10"/>
              <a:t>significant</a:t>
            </a:r>
            <a:r>
              <a:rPr dirty="0" spc="30"/>
              <a:t> </a:t>
            </a:r>
            <a:r>
              <a:rPr dirty="0"/>
              <a:t>number</a:t>
            </a:r>
            <a:r>
              <a:rPr dirty="0" spc="30"/>
              <a:t> </a:t>
            </a:r>
            <a:r>
              <a:rPr dirty="0"/>
              <a:t>of</a:t>
            </a:r>
            <a:r>
              <a:rPr dirty="0" spc="30"/>
              <a:t> </a:t>
            </a:r>
            <a:r>
              <a:rPr dirty="0"/>
              <a:t>holes</a:t>
            </a:r>
            <a:r>
              <a:rPr dirty="0" spc="30"/>
              <a:t> </a:t>
            </a:r>
            <a:r>
              <a:rPr dirty="0"/>
              <a:t>in</a:t>
            </a:r>
            <a:r>
              <a:rPr dirty="0" spc="35"/>
              <a:t> </a:t>
            </a:r>
            <a:r>
              <a:rPr dirty="0"/>
              <a:t>the</a:t>
            </a:r>
            <a:r>
              <a:rPr dirty="0" spc="30"/>
              <a:t> </a:t>
            </a:r>
            <a:r>
              <a:rPr dirty="0" spc="-30"/>
              <a:t>valence</a:t>
            </a:r>
            <a:r>
              <a:rPr dirty="0" spc="30"/>
              <a:t> </a:t>
            </a:r>
            <a:r>
              <a:rPr dirty="0" spc="-20"/>
              <a:t>band</a:t>
            </a: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/>
              <a:t>C.</a:t>
            </a:r>
            <a:r>
              <a:rPr dirty="0" spc="-5"/>
              <a:t> </a:t>
            </a:r>
            <a:r>
              <a:rPr dirty="0"/>
              <a:t>Both</a:t>
            </a:r>
            <a:r>
              <a:rPr dirty="0" spc="170"/>
              <a:t> </a:t>
            </a:r>
            <a:r>
              <a:rPr dirty="0"/>
              <a:t>A</a:t>
            </a:r>
            <a:r>
              <a:rPr dirty="0" spc="170"/>
              <a:t> </a:t>
            </a:r>
            <a:r>
              <a:rPr dirty="0"/>
              <a:t>and</a:t>
            </a:r>
            <a:r>
              <a:rPr dirty="0" spc="170"/>
              <a:t> </a:t>
            </a:r>
            <a:r>
              <a:rPr dirty="0" spc="-50"/>
              <a:t>B</a:t>
            </a: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/>
              <a:t>D.</a:t>
            </a:r>
            <a:r>
              <a:rPr dirty="0" spc="-50"/>
              <a:t> </a:t>
            </a:r>
            <a:r>
              <a:rPr dirty="0"/>
              <a:t>Neither</a:t>
            </a:r>
            <a:r>
              <a:rPr dirty="0" spc="110"/>
              <a:t> </a:t>
            </a:r>
            <a:r>
              <a:rPr dirty="0"/>
              <a:t>A</a:t>
            </a:r>
            <a:r>
              <a:rPr dirty="0" spc="110"/>
              <a:t> </a:t>
            </a:r>
            <a:r>
              <a:rPr dirty="0"/>
              <a:t>nor</a:t>
            </a:r>
            <a:r>
              <a:rPr dirty="0" spc="110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2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33400" algn="l"/>
                <a:tab pos="1482725" algn="l"/>
                <a:tab pos="2686685" algn="l"/>
                <a:tab pos="4639310" algn="l"/>
                <a:tab pos="5198745" algn="l"/>
                <a:tab pos="6069965" algn="l"/>
                <a:tab pos="6443345" algn="l"/>
                <a:tab pos="6984365" algn="l"/>
              </a:tabLst>
            </a:pPr>
            <a:r>
              <a:rPr dirty="0" spc="-25"/>
              <a:t>An</a:t>
            </a:r>
            <a:r>
              <a:rPr dirty="0"/>
              <a:t>	</a:t>
            </a:r>
            <a:r>
              <a:rPr dirty="0" spc="60"/>
              <a:t>n-</a:t>
            </a:r>
            <a:r>
              <a:rPr dirty="0" spc="-20"/>
              <a:t>type</a:t>
            </a:r>
            <a:r>
              <a:rPr dirty="0"/>
              <a:t>	</a:t>
            </a:r>
            <a:r>
              <a:rPr dirty="0" spc="-10"/>
              <a:t>extrinsic</a:t>
            </a:r>
            <a:r>
              <a:rPr dirty="0"/>
              <a:t>	</a:t>
            </a:r>
            <a:r>
              <a:rPr dirty="0" spc="-10"/>
              <a:t>semiconductor</a:t>
            </a:r>
            <a:r>
              <a:rPr dirty="0"/>
              <a:t>	</a:t>
            </a:r>
            <a:r>
              <a:rPr dirty="0" spc="-25"/>
              <a:t>has</a:t>
            </a:r>
            <a:r>
              <a:rPr dirty="0"/>
              <a:t>	</a:t>
            </a:r>
            <a:r>
              <a:rPr dirty="0" spc="-10"/>
              <a:t>which</a:t>
            </a:r>
            <a:r>
              <a:rPr dirty="0"/>
              <a:t>	</a:t>
            </a:r>
            <a:r>
              <a:rPr dirty="0" spc="-25"/>
              <a:t>of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85"/>
              <a:t>following?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759333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significant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conduction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band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significant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holes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valence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band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2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Look</a:t>
            </a:r>
            <a:r>
              <a:rPr dirty="0" spc="100"/>
              <a:t> </a:t>
            </a:r>
            <a:r>
              <a:rPr dirty="0" spc="120"/>
              <a:t>at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/>
              <a:t>periodic</a:t>
            </a:r>
            <a:r>
              <a:rPr dirty="0" spc="95"/>
              <a:t> </a:t>
            </a:r>
            <a:r>
              <a:rPr dirty="0"/>
              <a:t>table</a:t>
            </a:r>
            <a:r>
              <a:rPr dirty="0" spc="95"/>
              <a:t> </a:t>
            </a:r>
            <a:r>
              <a:rPr dirty="0"/>
              <a:t>such</a:t>
            </a:r>
            <a:r>
              <a:rPr dirty="0" spc="95"/>
              <a:t> </a:t>
            </a:r>
            <a:r>
              <a:rPr dirty="0"/>
              <a:t>as</a:t>
            </a:r>
            <a:r>
              <a:rPr dirty="0" spc="95"/>
              <a:t> </a:t>
            </a:r>
            <a:r>
              <a:rPr dirty="0"/>
              <a:t>Appendix</a:t>
            </a:r>
            <a:r>
              <a:rPr dirty="0" spc="100"/>
              <a:t> </a:t>
            </a:r>
            <a:r>
              <a:rPr dirty="0"/>
              <a:t>H.</a:t>
            </a:r>
            <a:r>
              <a:rPr dirty="0" spc="95"/>
              <a:t> </a:t>
            </a:r>
            <a:r>
              <a:rPr dirty="0"/>
              <a:t>Would</a:t>
            </a:r>
            <a:r>
              <a:rPr dirty="0" spc="95"/>
              <a:t> </a:t>
            </a:r>
            <a:r>
              <a:rPr dirty="0" spc="-10"/>
              <a:t>germanium </a:t>
            </a:r>
            <a:r>
              <a:rPr dirty="0"/>
              <a:t>doped</a:t>
            </a:r>
            <a:r>
              <a:rPr dirty="0" spc="-15"/>
              <a:t> </a:t>
            </a:r>
            <a:r>
              <a:rPr dirty="0"/>
              <a:t>with</a:t>
            </a:r>
            <a:r>
              <a:rPr dirty="0" spc="80"/>
              <a:t> </a:t>
            </a:r>
            <a:r>
              <a:rPr dirty="0"/>
              <a:t>gallium</a:t>
            </a:r>
            <a:r>
              <a:rPr dirty="0" spc="75"/>
              <a:t> </a:t>
            </a:r>
            <a:r>
              <a:rPr dirty="0"/>
              <a:t>be</a:t>
            </a:r>
            <a:r>
              <a:rPr dirty="0" spc="80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141224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60">
                <a:latin typeface="Times New Roman"/>
                <a:cs typeface="Times New Roman"/>
              </a:rPr>
              <a:t>n-</a:t>
            </a:r>
            <a:r>
              <a:rPr dirty="0" sz="2450" spc="-10">
                <a:latin typeface="Times New Roman"/>
                <a:cs typeface="Times New Roman"/>
              </a:rPr>
              <a:t>type?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60">
                <a:latin typeface="Times New Roman"/>
                <a:cs typeface="Times New Roman"/>
              </a:rPr>
              <a:t>p-</a:t>
            </a:r>
            <a:r>
              <a:rPr dirty="0" sz="2450" spc="-10">
                <a:latin typeface="Times New Roman"/>
                <a:cs typeface="Times New Roman"/>
              </a:rPr>
              <a:t>type?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-10">
                <a:latin typeface="Times New Roman"/>
                <a:cs typeface="Times New Roman"/>
              </a:rPr>
              <a:t>neither?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2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Look</a:t>
            </a:r>
            <a:r>
              <a:rPr dirty="0" spc="100"/>
              <a:t> </a:t>
            </a:r>
            <a:r>
              <a:rPr dirty="0" spc="120"/>
              <a:t>at</a:t>
            </a:r>
            <a:r>
              <a:rPr dirty="0" spc="95"/>
              <a:t> </a:t>
            </a:r>
            <a:r>
              <a:rPr dirty="0"/>
              <a:t>a</a:t>
            </a:r>
            <a:r>
              <a:rPr dirty="0" spc="100"/>
              <a:t> </a:t>
            </a:r>
            <a:r>
              <a:rPr dirty="0"/>
              <a:t>periodic</a:t>
            </a:r>
            <a:r>
              <a:rPr dirty="0" spc="95"/>
              <a:t> </a:t>
            </a:r>
            <a:r>
              <a:rPr dirty="0"/>
              <a:t>table</a:t>
            </a:r>
            <a:r>
              <a:rPr dirty="0" spc="95"/>
              <a:t> </a:t>
            </a:r>
            <a:r>
              <a:rPr dirty="0"/>
              <a:t>such</a:t>
            </a:r>
            <a:r>
              <a:rPr dirty="0" spc="95"/>
              <a:t> </a:t>
            </a:r>
            <a:r>
              <a:rPr dirty="0"/>
              <a:t>as</a:t>
            </a:r>
            <a:r>
              <a:rPr dirty="0" spc="95"/>
              <a:t> </a:t>
            </a:r>
            <a:r>
              <a:rPr dirty="0"/>
              <a:t>Appendix</a:t>
            </a:r>
            <a:r>
              <a:rPr dirty="0" spc="100"/>
              <a:t> </a:t>
            </a:r>
            <a:r>
              <a:rPr dirty="0"/>
              <a:t>H.</a:t>
            </a:r>
            <a:r>
              <a:rPr dirty="0" spc="95"/>
              <a:t> </a:t>
            </a:r>
            <a:r>
              <a:rPr dirty="0"/>
              <a:t>Would</a:t>
            </a:r>
            <a:r>
              <a:rPr dirty="0" spc="95"/>
              <a:t> </a:t>
            </a:r>
            <a:r>
              <a:rPr dirty="0" spc="-10"/>
              <a:t>germanium </a:t>
            </a:r>
            <a:r>
              <a:rPr dirty="0"/>
              <a:t>doped</a:t>
            </a:r>
            <a:r>
              <a:rPr dirty="0" spc="-15"/>
              <a:t> </a:t>
            </a:r>
            <a:r>
              <a:rPr dirty="0"/>
              <a:t>with</a:t>
            </a:r>
            <a:r>
              <a:rPr dirty="0" spc="80"/>
              <a:t> </a:t>
            </a:r>
            <a:r>
              <a:rPr dirty="0"/>
              <a:t>gallium</a:t>
            </a:r>
            <a:r>
              <a:rPr dirty="0" spc="75"/>
              <a:t> </a:t>
            </a:r>
            <a:r>
              <a:rPr dirty="0"/>
              <a:t>be</a:t>
            </a:r>
            <a:r>
              <a:rPr dirty="0" spc="80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184023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60">
                <a:latin typeface="Times New Roman"/>
                <a:cs typeface="Times New Roman"/>
              </a:rPr>
              <a:t>n-</a:t>
            </a:r>
            <a:r>
              <a:rPr dirty="0" sz="2450" spc="-10">
                <a:latin typeface="Times New Roman"/>
                <a:cs typeface="Times New Roman"/>
              </a:rPr>
              <a:t>type?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60">
                <a:latin typeface="Times New Roman"/>
                <a:cs typeface="Times New Roman"/>
              </a:rPr>
              <a:t>p-</a:t>
            </a:r>
            <a:r>
              <a:rPr dirty="0" sz="2450" spc="-10">
                <a:latin typeface="Times New Roman"/>
                <a:cs typeface="Times New Roman"/>
              </a:rPr>
              <a:t>type?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neither?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2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45819" algn="l"/>
              </a:tabLst>
            </a:pPr>
            <a:r>
              <a:rPr dirty="0"/>
              <a:t>In</a:t>
            </a:r>
            <a:r>
              <a:rPr dirty="0" spc="110"/>
              <a:t> </a:t>
            </a:r>
            <a:r>
              <a:rPr dirty="0"/>
              <a:t>which</a:t>
            </a:r>
            <a:r>
              <a:rPr dirty="0" spc="105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 spc="-60"/>
              <a:t>following</a:t>
            </a:r>
            <a:r>
              <a:rPr dirty="0" spc="105"/>
              <a:t> </a:t>
            </a:r>
            <a:r>
              <a:rPr dirty="0"/>
              <a:t>circuits</a:t>
            </a:r>
            <a:r>
              <a:rPr dirty="0" spc="105"/>
              <a:t> </a:t>
            </a:r>
            <a:r>
              <a:rPr dirty="0"/>
              <a:t>would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/>
              <a:t>light</a:t>
            </a:r>
            <a:r>
              <a:rPr dirty="0" spc="105"/>
              <a:t> </a:t>
            </a:r>
            <a:r>
              <a:rPr dirty="0"/>
              <a:t>bulb</a:t>
            </a:r>
            <a:r>
              <a:rPr dirty="0" spc="110"/>
              <a:t> </a:t>
            </a:r>
            <a:r>
              <a:rPr dirty="0"/>
              <a:t>be</a:t>
            </a:r>
            <a:r>
              <a:rPr dirty="0" spc="105"/>
              <a:t> </a:t>
            </a:r>
            <a:r>
              <a:rPr dirty="0"/>
              <a:t>seen</a:t>
            </a:r>
            <a:r>
              <a:rPr dirty="0" spc="105"/>
              <a:t> </a:t>
            </a:r>
            <a:r>
              <a:rPr dirty="0" spc="-25"/>
              <a:t>to </a:t>
            </a:r>
            <a:r>
              <a:rPr dirty="0" spc="-10"/>
              <a:t>glow?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186441"/>
            <a:ext cx="3225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3185" y="2209393"/>
            <a:ext cx="2005583" cy="1304544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3185" y="3804945"/>
            <a:ext cx="2011679" cy="1304544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715137" y="4781993"/>
            <a:ext cx="2462530" cy="156781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125"/>
              </a:spcBef>
            </a:pPr>
            <a:r>
              <a:rPr dirty="0" sz="2450" spc="-25">
                <a:latin typeface="Times New Roman"/>
                <a:cs typeface="Times New Roman"/>
              </a:rPr>
              <a:t>B.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22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24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845819" algn="l"/>
              </a:tabLst>
            </a:pPr>
            <a:r>
              <a:rPr dirty="0"/>
              <a:t>In</a:t>
            </a:r>
            <a:r>
              <a:rPr dirty="0" spc="110"/>
              <a:t> </a:t>
            </a:r>
            <a:r>
              <a:rPr dirty="0"/>
              <a:t>which</a:t>
            </a:r>
            <a:r>
              <a:rPr dirty="0" spc="105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 spc="-60"/>
              <a:t>following</a:t>
            </a:r>
            <a:r>
              <a:rPr dirty="0" spc="105"/>
              <a:t> </a:t>
            </a:r>
            <a:r>
              <a:rPr dirty="0"/>
              <a:t>circuits</a:t>
            </a:r>
            <a:r>
              <a:rPr dirty="0" spc="105"/>
              <a:t> </a:t>
            </a:r>
            <a:r>
              <a:rPr dirty="0"/>
              <a:t>would</a:t>
            </a:r>
            <a:r>
              <a:rPr dirty="0" spc="105"/>
              <a:t> </a:t>
            </a:r>
            <a:r>
              <a:rPr dirty="0"/>
              <a:t>the</a:t>
            </a:r>
            <a:r>
              <a:rPr dirty="0" spc="105"/>
              <a:t> </a:t>
            </a:r>
            <a:r>
              <a:rPr dirty="0"/>
              <a:t>light</a:t>
            </a:r>
            <a:r>
              <a:rPr dirty="0" spc="105"/>
              <a:t> </a:t>
            </a:r>
            <a:r>
              <a:rPr dirty="0"/>
              <a:t>bulb</a:t>
            </a:r>
            <a:r>
              <a:rPr dirty="0" spc="110"/>
              <a:t> </a:t>
            </a:r>
            <a:r>
              <a:rPr dirty="0"/>
              <a:t>be</a:t>
            </a:r>
            <a:r>
              <a:rPr dirty="0" spc="105"/>
              <a:t> </a:t>
            </a:r>
            <a:r>
              <a:rPr dirty="0"/>
              <a:t>seen</a:t>
            </a:r>
            <a:r>
              <a:rPr dirty="0" spc="105"/>
              <a:t> </a:t>
            </a:r>
            <a:r>
              <a:rPr dirty="0" spc="-25"/>
              <a:t>to </a:t>
            </a:r>
            <a:r>
              <a:rPr dirty="0" spc="-10"/>
              <a:t>glow?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3186441"/>
            <a:ext cx="322580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25">
                <a:latin typeface="Times New Roman"/>
                <a:cs typeface="Times New Roman"/>
              </a:rPr>
              <a:t>A.</a:t>
            </a:r>
            <a:endParaRPr sz="245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3185" y="2209393"/>
            <a:ext cx="2005583" cy="1304544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03185" y="3804945"/>
            <a:ext cx="2011679" cy="1304544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707758" y="4781993"/>
            <a:ext cx="2469515" cy="21875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dirty="0" sz="2450" spc="-25">
                <a:latin typeface="Times New Roman"/>
                <a:cs typeface="Times New Roman"/>
              </a:rPr>
              <a:t>B.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22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Both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Neither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8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Figure</a:t>
            </a:r>
            <a:r>
              <a:rPr dirty="0" spc="-40"/>
              <a:t> </a:t>
            </a:r>
            <a:r>
              <a:rPr dirty="0" spc="-65"/>
              <a:t>11.16</a:t>
            </a:r>
            <a:r>
              <a:rPr dirty="0" spc="-40"/>
              <a:t> </a:t>
            </a:r>
            <a:r>
              <a:rPr dirty="0"/>
              <a:t>on</a:t>
            </a:r>
            <a:r>
              <a:rPr dirty="0" spc="-40"/>
              <a:t> </a:t>
            </a:r>
            <a:r>
              <a:rPr dirty="0"/>
              <a:t>p.</a:t>
            </a:r>
            <a:r>
              <a:rPr dirty="0" spc="-40"/>
              <a:t> </a:t>
            </a:r>
            <a:r>
              <a:rPr dirty="0" spc="-85"/>
              <a:t>519</a:t>
            </a:r>
            <a:r>
              <a:rPr dirty="0" spc="-35"/>
              <a:t> </a:t>
            </a:r>
            <a:r>
              <a:rPr dirty="0" spc="-65"/>
              <a:t>shows</a:t>
            </a:r>
            <a:r>
              <a:rPr dirty="0" spc="-45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/>
              <a:t>p-n</a:t>
            </a:r>
            <a:r>
              <a:rPr dirty="0" spc="-40"/>
              <a:t> </a:t>
            </a:r>
            <a:r>
              <a:rPr dirty="0"/>
              <a:t>junction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/>
              <a:t>equilibrium.</a:t>
            </a:r>
            <a:r>
              <a:rPr dirty="0" spc="300"/>
              <a:t> </a:t>
            </a:r>
            <a:r>
              <a:rPr dirty="0" spc="-10"/>
              <a:t>Which </a:t>
            </a:r>
            <a:r>
              <a:rPr dirty="0"/>
              <a:t>side</a:t>
            </a:r>
            <a:r>
              <a:rPr dirty="0" spc="110"/>
              <a:t> </a:t>
            </a:r>
            <a:r>
              <a:rPr dirty="0"/>
              <a:t>has</a:t>
            </a:r>
            <a:r>
              <a:rPr dirty="0" spc="114"/>
              <a:t> </a:t>
            </a:r>
            <a:r>
              <a:rPr dirty="0"/>
              <a:t>a</a:t>
            </a:r>
            <a:r>
              <a:rPr dirty="0" spc="120"/>
              <a:t> </a:t>
            </a:r>
            <a:r>
              <a:rPr dirty="0"/>
              <a:t>higher</a:t>
            </a:r>
            <a:r>
              <a:rPr dirty="0" spc="114"/>
              <a:t> </a:t>
            </a:r>
            <a:r>
              <a:rPr dirty="0"/>
              <a:t>electric</a:t>
            </a:r>
            <a:r>
              <a:rPr dirty="0" spc="114"/>
              <a:t> </a:t>
            </a:r>
            <a:r>
              <a:rPr dirty="0"/>
              <a:t>potential,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50"/>
              <a:t>p-</a:t>
            </a:r>
            <a:r>
              <a:rPr dirty="0"/>
              <a:t>side</a:t>
            </a:r>
            <a:r>
              <a:rPr dirty="0" spc="120"/>
              <a:t> </a:t>
            </a:r>
            <a:r>
              <a:rPr dirty="0"/>
              <a:t>or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40"/>
              <a:t>n-</a:t>
            </a:r>
            <a:r>
              <a:rPr dirty="0" spc="-10"/>
              <a:t>side?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8819" y="2043860"/>
            <a:ext cx="703008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50900" algn="l"/>
              </a:tabLst>
            </a:pPr>
            <a:r>
              <a:rPr dirty="0" sz="2450" spc="-10" b="0" i="1">
                <a:latin typeface="Bookman Old Style"/>
                <a:cs typeface="Bookman Old Style"/>
              </a:rPr>
              <a:t>Hint: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Remember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negatively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charged.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8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Figure</a:t>
            </a:r>
            <a:r>
              <a:rPr dirty="0" spc="-40"/>
              <a:t> </a:t>
            </a:r>
            <a:r>
              <a:rPr dirty="0" spc="-65"/>
              <a:t>11.16</a:t>
            </a:r>
            <a:r>
              <a:rPr dirty="0" spc="-40"/>
              <a:t> </a:t>
            </a:r>
            <a:r>
              <a:rPr dirty="0"/>
              <a:t>on</a:t>
            </a:r>
            <a:r>
              <a:rPr dirty="0" spc="-40"/>
              <a:t> </a:t>
            </a:r>
            <a:r>
              <a:rPr dirty="0"/>
              <a:t>p.</a:t>
            </a:r>
            <a:r>
              <a:rPr dirty="0" spc="-40"/>
              <a:t> </a:t>
            </a:r>
            <a:r>
              <a:rPr dirty="0" spc="-85"/>
              <a:t>519</a:t>
            </a:r>
            <a:r>
              <a:rPr dirty="0" spc="-35"/>
              <a:t> </a:t>
            </a:r>
            <a:r>
              <a:rPr dirty="0" spc="-65"/>
              <a:t>shows</a:t>
            </a:r>
            <a:r>
              <a:rPr dirty="0" spc="-45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/>
              <a:t>p-n</a:t>
            </a:r>
            <a:r>
              <a:rPr dirty="0" spc="-40"/>
              <a:t> </a:t>
            </a:r>
            <a:r>
              <a:rPr dirty="0"/>
              <a:t>junction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-40"/>
              <a:t> </a:t>
            </a:r>
            <a:r>
              <a:rPr dirty="0"/>
              <a:t>equilibrium.</a:t>
            </a:r>
            <a:r>
              <a:rPr dirty="0" spc="300"/>
              <a:t> </a:t>
            </a:r>
            <a:r>
              <a:rPr dirty="0" spc="-10"/>
              <a:t>Which </a:t>
            </a:r>
            <a:r>
              <a:rPr dirty="0"/>
              <a:t>side</a:t>
            </a:r>
            <a:r>
              <a:rPr dirty="0" spc="110"/>
              <a:t> </a:t>
            </a:r>
            <a:r>
              <a:rPr dirty="0"/>
              <a:t>has</a:t>
            </a:r>
            <a:r>
              <a:rPr dirty="0" spc="114"/>
              <a:t> </a:t>
            </a:r>
            <a:r>
              <a:rPr dirty="0"/>
              <a:t>a</a:t>
            </a:r>
            <a:r>
              <a:rPr dirty="0" spc="120"/>
              <a:t> </a:t>
            </a:r>
            <a:r>
              <a:rPr dirty="0"/>
              <a:t>higher</a:t>
            </a:r>
            <a:r>
              <a:rPr dirty="0" spc="114"/>
              <a:t> </a:t>
            </a:r>
            <a:r>
              <a:rPr dirty="0"/>
              <a:t>electric</a:t>
            </a:r>
            <a:r>
              <a:rPr dirty="0" spc="114"/>
              <a:t> </a:t>
            </a:r>
            <a:r>
              <a:rPr dirty="0"/>
              <a:t>potential,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50"/>
              <a:t>p-</a:t>
            </a:r>
            <a:r>
              <a:rPr dirty="0"/>
              <a:t>side</a:t>
            </a:r>
            <a:r>
              <a:rPr dirty="0" spc="120"/>
              <a:t> </a:t>
            </a:r>
            <a:r>
              <a:rPr dirty="0"/>
              <a:t>or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40"/>
              <a:t>n-</a:t>
            </a:r>
            <a:r>
              <a:rPr dirty="0" spc="-10"/>
              <a:t>side?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839587"/>
            <a:ext cx="8270240" cy="3923029"/>
          </a:xfrm>
          <a:prstGeom prst="rect">
            <a:avLst/>
          </a:prstGeom>
        </p:spPr>
        <p:txBody>
          <a:bodyPr wrap="square" lIns="0" tIns="22034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1735"/>
              </a:spcBef>
            </a:pPr>
            <a:r>
              <a:rPr dirty="0" sz="2450" b="0" i="1">
                <a:latin typeface="Bookman Old Style"/>
                <a:cs typeface="Bookman Old Style"/>
              </a:rPr>
              <a:t>Hint:</a:t>
            </a:r>
            <a:r>
              <a:rPr dirty="0" sz="2450" spc="21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Remember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>
                <a:latin typeface="Times New Roman"/>
                <a:cs typeface="Times New Roman"/>
              </a:rPr>
              <a:t> electrons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negatively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charged.</a:t>
            </a:r>
            <a:endParaRPr sz="2450">
              <a:latin typeface="Times New Roman"/>
              <a:cs typeface="Times New Roman"/>
            </a:endParaRPr>
          </a:p>
          <a:p>
            <a:pPr algn="just" marL="23495" marR="8890" indent="-11430">
              <a:lnSpc>
                <a:spcPct val="101699"/>
              </a:lnSpc>
              <a:spcBef>
                <a:spcPts val="159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04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migrated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n-</a:t>
            </a:r>
            <a:r>
              <a:rPr dirty="0" sz="2450">
                <a:latin typeface="Times New Roman"/>
                <a:cs typeface="Times New Roman"/>
              </a:rPr>
              <a:t>side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4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p- </a:t>
            </a:r>
            <a:r>
              <a:rPr dirty="0" sz="2450">
                <a:latin typeface="Times New Roman"/>
                <a:cs typeface="Times New Roman"/>
              </a:rPr>
              <a:t>side.</a:t>
            </a:r>
            <a:r>
              <a:rPr dirty="0" sz="2450" spc="21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were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2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(semi-</a:t>
            </a:r>
            <a:r>
              <a:rPr dirty="0" sz="2450">
                <a:latin typeface="Times New Roman"/>
                <a:cs typeface="Times New Roman"/>
              </a:rPr>
              <a:t>mythical)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ambulatory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positive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charge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2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want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follow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them,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moving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n-</a:t>
            </a:r>
            <a:r>
              <a:rPr dirty="0" sz="2450">
                <a:latin typeface="Times New Roman"/>
                <a:cs typeface="Times New Roman"/>
              </a:rPr>
              <a:t>side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40">
                <a:latin typeface="Times New Roman"/>
                <a:cs typeface="Times New Roman"/>
              </a:rPr>
              <a:t>p-</a:t>
            </a:r>
            <a:r>
              <a:rPr dirty="0" sz="2450">
                <a:latin typeface="Times New Roman"/>
                <a:cs typeface="Times New Roman"/>
              </a:rPr>
              <a:t>side,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n-</a:t>
            </a:r>
            <a:r>
              <a:rPr dirty="0" sz="2450">
                <a:latin typeface="Times New Roman"/>
                <a:cs typeface="Times New Roman"/>
              </a:rPr>
              <a:t>side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potential.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>
              <a:lnSpc>
                <a:spcPct val="101699"/>
              </a:lnSpc>
              <a:spcBef>
                <a:spcPts val="595"/>
              </a:spcBef>
            </a:pP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you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wondering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why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drawing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looks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way?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Because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drawing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represents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 spc="-150" b="0" i="1">
                <a:latin typeface="Bookman Old Style"/>
                <a:cs typeface="Bookman Old Style"/>
              </a:rPr>
              <a:t>energy</a:t>
            </a:r>
            <a:r>
              <a:rPr dirty="0" sz="2450" spc="26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various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levels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inhabit.</a:t>
            </a:r>
            <a:r>
              <a:rPr dirty="0" sz="2450" spc="5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region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low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potential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energy,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vice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versa.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746860" y="878291"/>
            <a:ext cx="12274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11.1.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159448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60" b="1">
                <a:latin typeface="Georgia"/>
                <a:cs typeface="Georgia"/>
              </a:rPr>
              <a:t>11.1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10" b="1">
                <a:latin typeface="Georgia"/>
                <a:cs typeface="Georgia"/>
              </a:rPr>
              <a:t>Crystals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8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At</a:t>
            </a:r>
            <a:r>
              <a:rPr dirty="0" spc="145"/>
              <a:t> </a:t>
            </a:r>
            <a:r>
              <a:rPr dirty="0"/>
              <a:t>what</a:t>
            </a:r>
            <a:r>
              <a:rPr dirty="0" spc="145"/>
              <a:t> </a:t>
            </a:r>
            <a:r>
              <a:rPr dirty="0"/>
              <a:t>energy</a:t>
            </a:r>
            <a:r>
              <a:rPr dirty="0" spc="150"/>
              <a:t> </a:t>
            </a:r>
            <a:r>
              <a:rPr dirty="0"/>
              <a:t>is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Fermi</a:t>
            </a:r>
            <a:r>
              <a:rPr dirty="0" spc="150"/>
              <a:t> </a:t>
            </a:r>
            <a:r>
              <a:rPr dirty="0"/>
              <a:t>energy</a:t>
            </a:r>
            <a:r>
              <a:rPr dirty="0" spc="145"/>
              <a:t> </a:t>
            </a:r>
            <a:r>
              <a:rPr dirty="0"/>
              <a:t>in</a:t>
            </a:r>
            <a:r>
              <a:rPr dirty="0" spc="150"/>
              <a:t> </a:t>
            </a:r>
            <a:r>
              <a:rPr dirty="0"/>
              <a:t>an</a:t>
            </a:r>
            <a:r>
              <a:rPr dirty="0" spc="150"/>
              <a:t> </a:t>
            </a:r>
            <a:r>
              <a:rPr dirty="0" spc="60"/>
              <a:t>n-</a:t>
            </a:r>
            <a:r>
              <a:rPr dirty="0"/>
              <a:t>type</a:t>
            </a:r>
            <a:r>
              <a:rPr dirty="0" spc="145"/>
              <a:t> </a:t>
            </a:r>
            <a:r>
              <a:rPr dirty="0" spc="-10"/>
              <a:t>semiconductor?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553339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top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valence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band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middle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gap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Near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bottom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conduction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band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None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above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987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</a:t>
            </a:r>
            <a:r>
              <a:rPr dirty="0" sz="1200" spc="10">
                <a:latin typeface="Times New Roman"/>
                <a:cs typeface="Times New Roman"/>
              </a:rPr>
              <a:t>11.3.</a:t>
            </a:r>
            <a:r>
              <a:rPr dirty="0" sz="1200" spc="225">
                <a:latin typeface="Times New Roman"/>
                <a:cs typeface="Times New Roman"/>
              </a:rPr>
              <a:t>  </a:t>
            </a:r>
            <a:r>
              <a:rPr dirty="0" sz="1200" spc="10">
                <a:latin typeface="Times New Roman"/>
                <a:cs typeface="Times New Roman"/>
              </a:rPr>
              <a:t>SEMICONDUCTORS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DIODES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At</a:t>
            </a:r>
            <a:r>
              <a:rPr dirty="0" spc="145"/>
              <a:t> </a:t>
            </a:r>
            <a:r>
              <a:rPr dirty="0"/>
              <a:t>what</a:t>
            </a:r>
            <a:r>
              <a:rPr dirty="0" spc="145"/>
              <a:t> </a:t>
            </a:r>
            <a:r>
              <a:rPr dirty="0"/>
              <a:t>energy</a:t>
            </a:r>
            <a:r>
              <a:rPr dirty="0" spc="150"/>
              <a:t> </a:t>
            </a:r>
            <a:r>
              <a:rPr dirty="0"/>
              <a:t>is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50"/>
              <a:t> </a:t>
            </a:r>
            <a:r>
              <a:rPr dirty="0"/>
              <a:t>Fermi</a:t>
            </a:r>
            <a:r>
              <a:rPr dirty="0" spc="150"/>
              <a:t> </a:t>
            </a:r>
            <a:r>
              <a:rPr dirty="0"/>
              <a:t>energy</a:t>
            </a:r>
            <a:r>
              <a:rPr dirty="0" spc="145"/>
              <a:t> </a:t>
            </a:r>
            <a:r>
              <a:rPr dirty="0"/>
              <a:t>in</a:t>
            </a:r>
            <a:r>
              <a:rPr dirty="0" spc="150"/>
              <a:t> </a:t>
            </a:r>
            <a:r>
              <a:rPr dirty="0"/>
              <a:t>an</a:t>
            </a:r>
            <a:r>
              <a:rPr dirty="0" spc="150"/>
              <a:t> </a:t>
            </a:r>
            <a:r>
              <a:rPr dirty="0" spc="60"/>
              <a:t>n-</a:t>
            </a:r>
            <a:r>
              <a:rPr dirty="0"/>
              <a:t>type</a:t>
            </a:r>
            <a:r>
              <a:rPr dirty="0" spc="145"/>
              <a:t> </a:t>
            </a:r>
            <a:r>
              <a:rPr dirty="0" spc="-10"/>
              <a:t>semiconductor?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/>
              <a:t>Near</a:t>
            </a:r>
            <a:r>
              <a:rPr dirty="0" spc="114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top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30"/>
              <a:t>valence</a:t>
            </a:r>
            <a:r>
              <a:rPr dirty="0" spc="125"/>
              <a:t> </a:t>
            </a:r>
            <a:r>
              <a:rPr dirty="0" spc="-20"/>
              <a:t>band</a:t>
            </a: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Near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middle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band</a:t>
            </a:r>
            <a:r>
              <a:rPr dirty="0" spc="140"/>
              <a:t> </a:t>
            </a:r>
            <a:r>
              <a:rPr dirty="0" spc="-25"/>
              <a:t>gap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Near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55"/>
              <a:t>bottom</a:t>
            </a:r>
            <a:r>
              <a:rPr dirty="0" spc="120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conduction</a:t>
            </a:r>
            <a:r>
              <a:rPr dirty="0" spc="125"/>
              <a:t> </a:t>
            </a:r>
            <a:r>
              <a:rPr dirty="0" spc="-20"/>
              <a:t>band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None</a:t>
            </a:r>
            <a:r>
              <a:rPr dirty="0" spc="30"/>
              <a:t> </a:t>
            </a:r>
            <a:r>
              <a:rPr dirty="0"/>
              <a:t>of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20"/>
              <a:t>above</a:t>
            </a: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b="1">
                <a:latin typeface="Georgia"/>
                <a:cs typeface="Georgia"/>
              </a:rPr>
              <a:t>Solution:</a:t>
            </a:r>
            <a:r>
              <a:rPr dirty="0" spc="130" b="1">
                <a:latin typeface="Georgia"/>
                <a:cs typeface="Georgia"/>
              </a:rPr>
              <a:t>  </a:t>
            </a:r>
            <a:r>
              <a:rPr dirty="0"/>
              <a:t>C.</a:t>
            </a:r>
            <a:r>
              <a:rPr dirty="0" spc="125"/>
              <a:t> </a:t>
            </a:r>
            <a:r>
              <a:rPr dirty="0"/>
              <a:t>Remember</a:t>
            </a:r>
            <a:r>
              <a:rPr dirty="0" spc="125"/>
              <a:t> </a:t>
            </a:r>
            <a:r>
              <a:rPr dirty="0" spc="114"/>
              <a:t>that</a:t>
            </a:r>
            <a:r>
              <a:rPr dirty="0" spc="125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/>
              <a:t>Fermi</a:t>
            </a:r>
            <a:r>
              <a:rPr dirty="0" spc="125"/>
              <a:t> </a:t>
            </a:r>
            <a:r>
              <a:rPr dirty="0"/>
              <a:t>energy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/>
              <a:t>between</a:t>
            </a:r>
            <a:r>
              <a:rPr dirty="0" spc="125"/>
              <a:t> </a:t>
            </a:r>
            <a:r>
              <a:rPr dirty="0" spc="-25"/>
              <a:t>the </a:t>
            </a:r>
            <a:r>
              <a:rPr dirty="0" spc="-35"/>
              <a:t>highest-level</a:t>
            </a:r>
            <a:r>
              <a:rPr dirty="0" spc="-120"/>
              <a:t> </a:t>
            </a:r>
            <a:r>
              <a:rPr dirty="0" spc="-10"/>
              <a:t>energy</a:t>
            </a:r>
            <a:r>
              <a:rPr dirty="0" spc="-60"/>
              <a:t> </a:t>
            </a:r>
            <a:r>
              <a:rPr dirty="0" spc="-20"/>
              <a:t>where</a:t>
            </a:r>
            <a:r>
              <a:rPr dirty="0" spc="-60"/>
              <a:t> </a:t>
            </a:r>
            <a:r>
              <a:rPr dirty="0" spc="-10"/>
              <a:t>you</a:t>
            </a:r>
            <a:r>
              <a:rPr dirty="0" spc="-60"/>
              <a:t> </a:t>
            </a:r>
            <a:r>
              <a:rPr dirty="0" spc="-204" b="0" i="1">
                <a:latin typeface="Bookman Old Style"/>
                <a:cs typeface="Bookman Old Style"/>
              </a:rPr>
              <a:t>do</a:t>
            </a:r>
            <a:r>
              <a:rPr dirty="0" spc="25" b="0" i="1">
                <a:latin typeface="Bookman Old Style"/>
                <a:cs typeface="Bookman Old Style"/>
              </a:rPr>
              <a:t> </a:t>
            </a:r>
            <a:r>
              <a:rPr dirty="0" spc="-10"/>
              <a:t>find</a:t>
            </a:r>
            <a:r>
              <a:rPr dirty="0" spc="-60"/>
              <a:t> </a:t>
            </a:r>
            <a:r>
              <a:rPr dirty="0" spc="-10"/>
              <a:t>electrons</a:t>
            </a:r>
            <a:r>
              <a:rPr dirty="0" spc="-55"/>
              <a:t> </a:t>
            </a:r>
            <a:r>
              <a:rPr dirty="0"/>
              <a:t>(when</a:t>
            </a:r>
            <a:r>
              <a:rPr dirty="0" spc="-60"/>
              <a:t> </a:t>
            </a:r>
            <a:r>
              <a:rPr dirty="0"/>
              <a:t>the</a:t>
            </a:r>
            <a:r>
              <a:rPr dirty="0" spc="-55"/>
              <a:t> </a:t>
            </a:r>
            <a:r>
              <a:rPr dirty="0" spc="-10"/>
              <a:t>system </a:t>
            </a:r>
            <a:r>
              <a:rPr dirty="0" spc="-50"/>
              <a:t>is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/>
              <a:t>its</a:t>
            </a:r>
            <a:r>
              <a:rPr dirty="0" spc="-20"/>
              <a:t> </a:t>
            </a:r>
            <a:r>
              <a:rPr dirty="0"/>
              <a:t>ground</a:t>
            </a:r>
            <a:r>
              <a:rPr dirty="0" spc="-10"/>
              <a:t> </a:t>
            </a:r>
            <a:r>
              <a:rPr dirty="0"/>
              <a:t>state),</a:t>
            </a:r>
            <a:r>
              <a:rPr dirty="0" spc="25"/>
              <a:t> </a:t>
            </a:r>
            <a:r>
              <a:rPr dirty="0"/>
              <a:t>and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 spc="-80"/>
              <a:t>lowest-</a:t>
            </a:r>
            <a:r>
              <a:rPr dirty="0" spc="-60"/>
              <a:t>level</a:t>
            </a:r>
            <a:r>
              <a:rPr dirty="0" spc="-15"/>
              <a:t> </a:t>
            </a:r>
            <a:r>
              <a:rPr dirty="0" spc="-25"/>
              <a:t>energy</a:t>
            </a:r>
            <a:r>
              <a:rPr dirty="0" spc="-20"/>
              <a:t> </a:t>
            </a:r>
            <a:r>
              <a:rPr dirty="0" spc="-40"/>
              <a:t>where</a:t>
            </a:r>
            <a:r>
              <a:rPr dirty="0" spc="-15"/>
              <a:t> </a:t>
            </a:r>
            <a:r>
              <a:rPr dirty="0" spc="-60"/>
              <a:t>you</a:t>
            </a:r>
            <a:r>
              <a:rPr dirty="0" spc="-30"/>
              <a:t> </a:t>
            </a:r>
            <a:r>
              <a:rPr dirty="0" spc="-85" b="0" i="1">
                <a:latin typeface="Bookman Old Style"/>
                <a:cs typeface="Bookman Old Style"/>
              </a:rPr>
              <a:t>don’t.</a:t>
            </a:r>
            <a:r>
              <a:rPr dirty="0" spc="-85" b="0" i="1">
                <a:latin typeface="Bookman Old Style"/>
                <a:cs typeface="Bookman Old Style"/>
              </a:rPr>
              <a:t> </a:t>
            </a:r>
            <a:r>
              <a:rPr dirty="0"/>
              <a:t>An</a:t>
            </a:r>
            <a:r>
              <a:rPr dirty="0" spc="160"/>
              <a:t> </a:t>
            </a:r>
            <a:r>
              <a:rPr dirty="0" spc="60"/>
              <a:t>n-</a:t>
            </a:r>
            <a:r>
              <a:rPr dirty="0"/>
              <a:t>type</a:t>
            </a:r>
            <a:r>
              <a:rPr dirty="0" spc="150"/>
              <a:t> </a:t>
            </a:r>
            <a:r>
              <a:rPr dirty="0"/>
              <a:t>semiconductor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/>
              <a:t>its</a:t>
            </a:r>
            <a:r>
              <a:rPr dirty="0" spc="155"/>
              <a:t> </a:t>
            </a:r>
            <a:r>
              <a:rPr dirty="0"/>
              <a:t>ground</a:t>
            </a:r>
            <a:r>
              <a:rPr dirty="0" spc="160"/>
              <a:t> </a:t>
            </a:r>
            <a:r>
              <a:rPr dirty="0" spc="50"/>
              <a:t>state</a:t>
            </a:r>
            <a:r>
              <a:rPr dirty="0" spc="150"/>
              <a:t> </a:t>
            </a:r>
            <a:r>
              <a:rPr dirty="0"/>
              <a:t>has</a:t>
            </a:r>
            <a:r>
              <a:rPr dirty="0" spc="160"/>
              <a:t> </a:t>
            </a:r>
            <a:r>
              <a:rPr dirty="0"/>
              <a:t>electrons</a:t>
            </a:r>
            <a:r>
              <a:rPr dirty="0" spc="150"/>
              <a:t> </a:t>
            </a:r>
            <a:r>
              <a:rPr dirty="0" spc="120"/>
              <a:t>at</a:t>
            </a:r>
            <a:r>
              <a:rPr dirty="0" spc="155"/>
              <a:t> </a:t>
            </a:r>
            <a:r>
              <a:rPr dirty="0" spc="-25"/>
              <a:t>the </a:t>
            </a:r>
            <a:r>
              <a:rPr dirty="0" spc="55"/>
              <a:t>bottom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conduction</a:t>
            </a:r>
            <a:r>
              <a:rPr dirty="0" spc="80"/>
              <a:t> </a:t>
            </a:r>
            <a:r>
              <a:rPr dirty="0"/>
              <a:t>band,</a:t>
            </a:r>
            <a:r>
              <a:rPr dirty="0" spc="75"/>
              <a:t> </a:t>
            </a:r>
            <a:r>
              <a:rPr dirty="0" spc="80"/>
              <a:t>but</a:t>
            </a:r>
            <a:r>
              <a:rPr dirty="0" spc="75"/>
              <a:t> </a:t>
            </a:r>
            <a:r>
              <a:rPr dirty="0"/>
              <a:t>there’s</a:t>
            </a:r>
            <a:r>
              <a:rPr dirty="0" spc="75"/>
              <a:t> </a:t>
            </a:r>
            <a:r>
              <a:rPr dirty="0"/>
              <a:t>still</a:t>
            </a:r>
            <a:r>
              <a:rPr dirty="0" spc="80"/>
              <a:t> </a:t>
            </a:r>
            <a:r>
              <a:rPr dirty="0"/>
              <a:t>plenty</a:t>
            </a:r>
            <a:r>
              <a:rPr dirty="0" spc="80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 spc="-10"/>
              <a:t>unfilled </a:t>
            </a:r>
            <a:r>
              <a:rPr dirty="0"/>
              <a:t>states</a:t>
            </a:r>
            <a:r>
              <a:rPr dirty="0" spc="-50"/>
              <a:t> </a:t>
            </a:r>
            <a:r>
              <a:rPr dirty="0"/>
              <a:t>there,</a:t>
            </a:r>
            <a:r>
              <a:rPr dirty="0" spc="40"/>
              <a:t> </a:t>
            </a:r>
            <a:r>
              <a:rPr dirty="0" spc="-95"/>
              <a:t>so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 spc="-30"/>
              <a:t>Fermi</a:t>
            </a:r>
            <a:r>
              <a:rPr dirty="0" spc="-15"/>
              <a:t> </a:t>
            </a:r>
            <a:r>
              <a:rPr dirty="0" spc="-30"/>
              <a:t>energy</a:t>
            </a:r>
            <a:r>
              <a:rPr dirty="0" spc="-15"/>
              <a:t> </a:t>
            </a:r>
            <a:r>
              <a:rPr dirty="0" spc="-80"/>
              <a:t>is</a:t>
            </a:r>
            <a:r>
              <a:rPr dirty="0" spc="-20"/>
              <a:t> </a:t>
            </a:r>
            <a:r>
              <a:rPr dirty="0" spc="120"/>
              <a:t>at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 spc="55"/>
              <a:t>bottom</a:t>
            </a:r>
            <a:r>
              <a:rPr dirty="0" spc="-20"/>
              <a:t> </a:t>
            </a:r>
            <a:r>
              <a:rPr dirty="0" spc="-170"/>
              <a:t>of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 spc="-10"/>
              <a:t>conduction band.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453718" y="878291"/>
            <a:ext cx="15214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11.4.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TRANSISTORS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1894839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11.4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70" b="1">
                <a:latin typeface="Georgia"/>
                <a:cs typeface="Georgia"/>
              </a:rPr>
              <a:t>Transistors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475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11.4.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TRANSISTORS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166609" algn="l"/>
              </a:tabLst>
            </a:pPr>
            <a:r>
              <a:rPr dirty="0" spc="-45"/>
              <a:t>Below</a:t>
            </a:r>
            <a:r>
              <a:rPr dirty="0" spc="45"/>
              <a:t> </a:t>
            </a:r>
            <a:r>
              <a:rPr dirty="0"/>
              <a:t>are</a:t>
            </a:r>
            <a:r>
              <a:rPr dirty="0" spc="50"/>
              <a:t> </a:t>
            </a:r>
            <a:r>
              <a:rPr dirty="0"/>
              <a:t>descriptions</a:t>
            </a:r>
            <a:r>
              <a:rPr dirty="0" spc="40"/>
              <a:t> </a:t>
            </a:r>
            <a:r>
              <a:rPr dirty="0"/>
              <a:t>of</a:t>
            </a:r>
            <a:r>
              <a:rPr dirty="0" spc="50"/>
              <a:t> </a:t>
            </a:r>
            <a:r>
              <a:rPr dirty="0" spc="-45"/>
              <a:t>five</a:t>
            </a:r>
            <a:r>
              <a:rPr dirty="0" spc="50"/>
              <a:t> </a:t>
            </a:r>
            <a:r>
              <a:rPr dirty="0" spc="-10"/>
              <a:t>different</a:t>
            </a:r>
            <a:r>
              <a:rPr dirty="0" spc="45"/>
              <a:t> </a:t>
            </a:r>
            <a:r>
              <a:rPr dirty="0"/>
              <a:t>circuit</a:t>
            </a:r>
            <a:r>
              <a:rPr dirty="0" spc="40"/>
              <a:t> </a:t>
            </a:r>
            <a:r>
              <a:rPr dirty="0" spc="-10"/>
              <a:t>elements.</a:t>
            </a:r>
            <a:r>
              <a:rPr dirty="0"/>
              <a:t>	For</a:t>
            </a:r>
            <a:r>
              <a:rPr dirty="0" spc="75"/>
              <a:t> </a:t>
            </a:r>
            <a:r>
              <a:rPr dirty="0" spc="-45"/>
              <a:t>each </a:t>
            </a:r>
            <a:r>
              <a:rPr dirty="0"/>
              <a:t>one,</a:t>
            </a:r>
            <a:r>
              <a:rPr dirty="0" spc="15"/>
              <a:t> </a:t>
            </a:r>
            <a:r>
              <a:rPr dirty="0" spc="-35"/>
              <a:t>choose</a:t>
            </a:r>
            <a:r>
              <a:rPr dirty="0" spc="20"/>
              <a:t> </a:t>
            </a:r>
            <a:r>
              <a:rPr dirty="0"/>
              <a:t>one</a:t>
            </a:r>
            <a:r>
              <a:rPr dirty="0" spc="15"/>
              <a:t> </a:t>
            </a:r>
            <a:r>
              <a:rPr dirty="0"/>
              <a:t>of</a:t>
            </a:r>
            <a:r>
              <a:rPr dirty="0" spc="15"/>
              <a:t> </a:t>
            </a:r>
            <a:r>
              <a:rPr dirty="0"/>
              <a:t>the</a:t>
            </a:r>
            <a:r>
              <a:rPr dirty="0" spc="15"/>
              <a:t> </a:t>
            </a:r>
            <a:r>
              <a:rPr dirty="0" spc="-10"/>
              <a:t>following: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4780" rIns="0" bIns="0" rtlCol="0" vert="horz">
            <a:spAutoFit/>
          </a:bodyPr>
          <a:lstStyle/>
          <a:p>
            <a:pPr marL="393700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pc="40"/>
              <a:t>Battery</a:t>
            </a:r>
          </a:p>
          <a:p>
            <a:pPr marL="39370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-10"/>
              <a:t>Resistor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-10"/>
              <a:t>Diode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pc="-10"/>
              <a:t>Transistor</a:t>
            </a:r>
          </a:p>
          <a:p>
            <a:pPr lvl="1" marL="393065" indent="-295910">
              <a:lnSpc>
                <a:spcPct val="100000"/>
              </a:lnSpc>
              <a:spcBef>
                <a:spcPts val="1939"/>
              </a:spcBef>
              <a:buAutoNum type="arabicPeriod"/>
              <a:tabLst>
                <a:tab pos="393700" algn="l"/>
              </a:tabLst>
            </a:pPr>
            <a:r>
              <a:rPr dirty="0" sz="2450" spc="-55">
                <a:latin typeface="Times New Roman"/>
                <a:cs typeface="Times New Roman"/>
              </a:rPr>
              <a:t>Allows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flow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direction,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other.</a:t>
            </a:r>
            <a:endParaRPr sz="2450">
              <a:latin typeface="Times New Roman"/>
              <a:cs typeface="Times New Roman"/>
            </a:endParaRPr>
          </a:p>
          <a:p>
            <a:pPr lvl="1" marL="393065" marR="508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 </a:t>
            </a:r>
            <a:r>
              <a:rPr dirty="0" sz="2450" spc="-20">
                <a:latin typeface="Times New Roman"/>
                <a:cs typeface="Times New Roman"/>
              </a:rPr>
              <a:t>voltage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drop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across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if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 spc="-90">
                <a:latin typeface="Times New Roman"/>
                <a:cs typeface="Times New Roman"/>
              </a:rPr>
              <a:t>flowing</a:t>
            </a:r>
            <a:r>
              <a:rPr dirty="0" sz="2450">
                <a:latin typeface="Times New Roman"/>
                <a:cs typeface="Times New Roman"/>
              </a:rPr>
              <a:t> through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and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otherwise.</a:t>
            </a:r>
            <a:endParaRPr sz="2450">
              <a:latin typeface="Times New Roman"/>
              <a:cs typeface="Times New Roman"/>
            </a:endParaRPr>
          </a:p>
          <a:p>
            <a:pPr lvl="1" marL="393065" marR="5080" indent="-295910">
              <a:lnSpc>
                <a:spcPct val="101699"/>
              </a:lnSpc>
              <a:spcBef>
                <a:spcPts val="994"/>
              </a:spcBef>
              <a:buAutoNum type="arabicPeriod"/>
              <a:tabLst>
                <a:tab pos="39560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applied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voltage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lead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controls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flow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current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tween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different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leads.</a:t>
            </a:r>
            <a:endParaRPr sz="2450">
              <a:latin typeface="Times New Roman"/>
              <a:cs typeface="Times New Roman"/>
            </a:endParaRPr>
          </a:p>
          <a:p>
            <a:pPr lvl="1" marL="393065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Maintains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constant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voltage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5524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475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11.4.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TRANSISTORS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0">
                <a:latin typeface="Times New Roman"/>
                <a:cs typeface="Times New Roman"/>
              </a:rPr>
              <a:t>Below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descriptions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five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different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circuit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elements.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For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each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one,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choose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one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following: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383540" indent="-257175">
              <a:lnSpc>
                <a:spcPct val="100000"/>
              </a:lnSpc>
              <a:buAutoNum type="alphaUcPeriod"/>
              <a:tabLst>
                <a:tab pos="383540" algn="l"/>
              </a:tabLst>
            </a:pPr>
            <a:r>
              <a:rPr dirty="0" sz="1400" spc="65">
                <a:latin typeface="Times New Roman"/>
                <a:cs typeface="Times New Roman"/>
              </a:rPr>
              <a:t>Battery</a:t>
            </a:r>
            <a:endParaRPr sz="1400">
              <a:latin typeface="Times New Roman"/>
              <a:cs typeface="Times New Roman"/>
            </a:endParaRPr>
          </a:p>
          <a:p>
            <a:pPr marL="3835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 spc="-10">
                <a:latin typeface="Times New Roman"/>
                <a:cs typeface="Times New Roman"/>
              </a:rPr>
              <a:t>Resistor</a:t>
            </a:r>
            <a:endParaRPr sz="1400">
              <a:latin typeface="Times New Roman"/>
              <a:cs typeface="Times New Roman"/>
            </a:endParaRPr>
          </a:p>
          <a:p>
            <a:pPr marL="383540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 spc="-10">
                <a:latin typeface="Times New Roman"/>
                <a:cs typeface="Times New Roman"/>
              </a:rPr>
              <a:t>Diode</a:t>
            </a:r>
            <a:endParaRPr sz="1400">
              <a:latin typeface="Times New Roman"/>
              <a:cs typeface="Times New Roman"/>
            </a:endParaRPr>
          </a:p>
          <a:p>
            <a:pPr marL="383540" indent="-25971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83540" algn="l"/>
              </a:tabLst>
            </a:pPr>
            <a:r>
              <a:rPr dirty="0" sz="1400" spc="40">
                <a:latin typeface="Times New Roman"/>
                <a:cs typeface="Times New Roman"/>
              </a:rPr>
              <a:t>Transistor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  <a:buFont typeface="Times New Roman"/>
              <a:buAutoNum type="alphaUcPeriod"/>
            </a:pP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buAutoNum type="arabicPeriod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Allows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current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flow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direction,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other.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spcBef>
                <a:spcPts val="1605"/>
              </a:spcBef>
              <a:buAutoNum type="arabicPeriod" startAt="2"/>
              <a:tabLst>
                <a:tab pos="383540" algn="l"/>
              </a:tabLst>
            </a:pPr>
            <a:r>
              <a:rPr dirty="0" sz="1400">
                <a:latin typeface="Times New Roman"/>
                <a:cs typeface="Times New Roman"/>
              </a:rPr>
              <a:t>Has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voltage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drop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across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current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flowing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through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it,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otherwise.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AutoNum type="arabicPeriod" startAt="2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spcBef>
                <a:spcPts val="1605"/>
              </a:spcBef>
              <a:buAutoNum type="arabicPeriod" startAt="3"/>
              <a:tabLst>
                <a:tab pos="383540" algn="l"/>
              </a:tabLst>
            </a:pPr>
            <a:r>
              <a:rPr dirty="0" sz="1400" spc="50">
                <a:latin typeface="Times New Roman"/>
                <a:cs typeface="Times New Roman"/>
              </a:rPr>
              <a:t>An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applied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voltage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lead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controls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flow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current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between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different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leads.</a:t>
            </a:r>
            <a:endParaRPr sz="1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AutoNum type="arabicPeriod" startAt="3"/>
            </a:pP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lvl="1" marL="383540" indent="-212725">
              <a:lnSpc>
                <a:spcPct val="100000"/>
              </a:lnSpc>
              <a:spcBef>
                <a:spcPts val="1610"/>
              </a:spcBef>
              <a:buAutoNum type="arabicPeriod" startAt="4"/>
              <a:tabLst>
                <a:tab pos="383540" algn="l"/>
              </a:tabLst>
            </a:pPr>
            <a:r>
              <a:rPr dirty="0" sz="1400" spc="50">
                <a:latin typeface="Times New Roman"/>
                <a:cs typeface="Times New Roman"/>
              </a:rPr>
              <a:t>Maintains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constant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voltage</a:t>
            </a:r>
            <a:endParaRPr sz="140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  <a:spcBef>
                <a:spcPts val="1605"/>
              </a:spcBef>
              <a:tabLst>
                <a:tab pos="133540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475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11.4.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TRANSISTORS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0"/>
              <a:t> </a:t>
            </a:r>
            <a:r>
              <a:rPr dirty="0" spc="-35"/>
              <a:t>of</a:t>
            </a:r>
            <a:r>
              <a:rPr dirty="0" spc="2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-80"/>
              <a:t>following</a:t>
            </a:r>
            <a:r>
              <a:rPr dirty="0" spc="25"/>
              <a:t> </a:t>
            </a:r>
            <a:r>
              <a:rPr dirty="0"/>
              <a:t>best</a:t>
            </a:r>
            <a:r>
              <a:rPr dirty="0" spc="20"/>
              <a:t> </a:t>
            </a:r>
            <a:r>
              <a:rPr dirty="0" spc="-10"/>
              <a:t>describes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5"/>
              <a:t> </a:t>
            </a:r>
            <a:r>
              <a:rPr dirty="0" spc="-50"/>
              <a:t>effect</a:t>
            </a:r>
            <a:r>
              <a:rPr dirty="0" spc="20"/>
              <a:t> </a:t>
            </a:r>
            <a:r>
              <a:rPr dirty="0" spc="-35"/>
              <a:t>of</a:t>
            </a:r>
            <a:r>
              <a:rPr dirty="0" spc="25"/>
              <a:t> </a:t>
            </a:r>
            <a:r>
              <a:rPr dirty="0"/>
              <a:t>a</a:t>
            </a:r>
            <a:r>
              <a:rPr dirty="0" spc="20"/>
              <a:t> </a:t>
            </a:r>
            <a:r>
              <a:rPr dirty="0" spc="-40"/>
              <a:t>reverse-</a:t>
            </a:r>
            <a:r>
              <a:rPr dirty="0" spc="-10"/>
              <a:t>biased </a:t>
            </a:r>
            <a:r>
              <a:rPr dirty="0"/>
              <a:t>voltage</a:t>
            </a:r>
            <a:r>
              <a:rPr dirty="0" spc="285"/>
              <a:t> </a:t>
            </a:r>
            <a:r>
              <a:rPr dirty="0"/>
              <a:t>applied</a:t>
            </a:r>
            <a:r>
              <a:rPr dirty="0" spc="290"/>
              <a:t> </a:t>
            </a:r>
            <a:r>
              <a:rPr dirty="0" spc="120"/>
              <a:t>at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85"/>
              <a:t> </a:t>
            </a:r>
            <a:r>
              <a:rPr dirty="0"/>
              <a:t>gate</a:t>
            </a:r>
            <a:r>
              <a:rPr dirty="0" spc="290"/>
              <a:t> </a:t>
            </a:r>
            <a:r>
              <a:rPr dirty="0"/>
              <a:t>of</a:t>
            </a:r>
            <a:r>
              <a:rPr dirty="0" spc="285"/>
              <a:t> </a:t>
            </a:r>
            <a:r>
              <a:rPr dirty="0"/>
              <a:t>a</a:t>
            </a:r>
            <a:r>
              <a:rPr dirty="0" spc="285"/>
              <a:t> </a:t>
            </a:r>
            <a:r>
              <a:rPr dirty="0"/>
              <a:t>field</a:t>
            </a:r>
            <a:r>
              <a:rPr dirty="0" spc="290"/>
              <a:t> </a:t>
            </a:r>
            <a:r>
              <a:rPr dirty="0"/>
              <a:t>effect</a:t>
            </a:r>
            <a:r>
              <a:rPr dirty="0" spc="280"/>
              <a:t> </a:t>
            </a:r>
            <a:r>
              <a:rPr dirty="0"/>
              <a:t>transistor?</a:t>
            </a:r>
            <a:r>
              <a:rPr dirty="0" spc="160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60715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1016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pushes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n-</a:t>
            </a:r>
            <a:r>
              <a:rPr dirty="0" sz="2450">
                <a:latin typeface="Times New Roman"/>
                <a:cs typeface="Times New Roman"/>
              </a:rPr>
              <a:t>type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semiconductor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p-</a:t>
            </a:r>
            <a:r>
              <a:rPr dirty="0" sz="2450" spc="-20">
                <a:latin typeface="Times New Roman"/>
                <a:cs typeface="Times New Roman"/>
              </a:rPr>
              <a:t>type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semiconductor.</a:t>
            </a:r>
            <a:endParaRPr sz="2450">
              <a:latin typeface="Times New Roman"/>
              <a:cs typeface="Times New Roman"/>
            </a:endParaRPr>
          </a:p>
          <a:p>
            <a:pPr marL="386715" marR="1079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pushes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electrons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p-</a:t>
            </a:r>
            <a:r>
              <a:rPr dirty="0" sz="2450">
                <a:latin typeface="Times New Roman"/>
                <a:cs typeface="Times New Roman"/>
              </a:rPr>
              <a:t>type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semiconductor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n-</a:t>
            </a:r>
            <a:r>
              <a:rPr dirty="0" sz="2450" spc="-20">
                <a:latin typeface="Times New Roman"/>
                <a:cs typeface="Times New Roman"/>
              </a:rPr>
              <a:t>type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semiconductor.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expands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depletion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region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semiconduc- 	tors.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reduces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depletion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region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between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two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semiconductors.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475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11.4.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TRANSISTORS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Which</a:t>
            </a:r>
            <a:r>
              <a:rPr dirty="0" spc="20"/>
              <a:t> </a:t>
            </a:r>
            <a:r>
              <a:rPr dirty="0" spc="-35"/>
              <a:t>of</a:t>
            </a:r>
            <a:r>
              <a:rPr dirty="0" spc="2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 spc="-80"/>
              <a:t>following</a:t>
            </a:r>
            <a:r>
              <a:rPr dirty="0" spc="25"/>
              <a:t> </a:t>
            </a:r>
            <a:r>
              <a:rPr dirty="0"/>
              <a:t>best</a:t>
            </a:r>
            <a:r>
              <a:rPr dirty="0" spc="20"/>
              <a:t> </a:t>
            </a:r>
            <a:r>
              <a:rPr dirty="0" spc="-10"/>
              <a:t>describes</a:t>
            </a:r>
            <a:r>
              <a:rPr dirty="0" spc="20"/>
              <a:t> </a:t>
            </a:r>
            <a:r>
              <a:rPr dirty="0"/>
              <a:t>the</a:t>
            </a:r>
            <a:r>
              <a:rPr dirty="0" spc="25"/>
              <a:t> </a:t>
            </a:r>
            <a:r>
              <a:rPr dirty="0" spc="-50"/>
              <a:t>effect</a:t>
            </a:r>
            <a:r>
              <a:rPr dirty="0" spc="20"/>
              <a:t> </a:t>
            </a:r>
            <a:r>
              <a:rPr dirty="0" spc="-35"/>
              <a:t>of</a:t>
            </a:r>
            <a:r>
              <a:rPr dirty="0" spc="25"/>
              <a:t> </a:t>
            </a:r>
            <a:r>
              <a:rPr dirty="0"/>
              <a:t>a</a:t>
            </a:r>
            <a:r>
              <a:rPr dirty="0" spc="20"/>
              <a:t> </a:t>
            </a:r>
            <a:r>
              <a:rPr dirty="0" spc="-40"/>
              <a:t>reverse-</a:t>
            </a:r>
            <a:r>
              <a:rPr dirty="0" spc="-10"/>
              <a:t>biased </a:t>
            </a:r>
            <a:r>
              <a:rPr dirty="0"/>
              <a:t>voltage</a:t>
            </a:r>
            <a:r>
              <a:rPr dirty="0" spc="285"/>
              <a:t> </a:t>
            </a:r>
            <a:r>
              <a:rPr dirty="0"/>
              <a:t>applied</a:t>
            </a:r>
            <a:r>
              <a:rPr dirty="0" spc="290"/>
              <a:t> </a:t>
            </a:r>
            <a:r>
              <a:rPr dirty="0" spc="120"/>
              <a:t>at</a:t>
            </a:r>
            <a:r>
              <a:rPr dirty="0" spc="280"/>
              <a:t> </a:t>
            </a:r>
            <a:r>
              <a:rPr dirty="0"/>
              <a:t>the</a:t>
            </a:r>
            <a:r>
              <a:rPr dirty="0" spc="285"/>
              <a:t> </a:t>
            </a:r>
            <a:r>
              <a:rPr dirty="0"/>
              <a:t>gate</a:t>
            </a:r>
            <a:r>
              <a:rPr dirty="0" spc="290"/>
              <a:t> </a:t>
            </a:r>
            <a:r>
              <a:rPr dirty="0"/>
              <a:t>of</a:t>
            </a:r>
            <a:r>
              <a:rPr dirty="0" spc="285"/>
              <a:t> </a:t>
            </a:r>
            <a:r>
              <a:rPr dirty="0"/>
              <a:t>a</a:t>
            </a:r>
            <a:r>
              <a:rPr dirty="0" spc="285"/>
              <a:t> </a:t>
            </a:r>
            <a:r>
              <a:rPr dirty="0"/>
              <a:t>field</a:t>
            </a:r>
            <a:r>
              <a:rPr dirty="0" spc="290"/>
              <a:t> </a:t>
            </a:r>
            <a:r>
              <a:rPr dirty="0"/>
              <a:t>effect</a:t>
            </a:r>
            <a:r>
              <a:rPr dirty="0" spc="280"/>
              <a:t> </a:t>
            </a:r>
            <a:r>
              <a:rPr dirty="0"/>
              <a:t>transistor?</a:t>
            </a:r>
            <a:r>
              <a:rPr dirty="0" spc="160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8334" cy="36804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1016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pushes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n-</a:t>
            </a:r>
            <a:r>
              <a:rPr dirty="0" sz="2450">
                <a:latin typeface="Times New Roman"/>
                <a:cs typeface="Times New Roman"/>
              </a:rPr>
              <a:t>type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semiconductor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p-</a:t>
            </a:r>
            <a:r>
              <a:rPr dirty="0" sz="2450" spc="-20">
                <a:latin typeface="Times New Roman"/>
                <a:cs typeface="Times New Roman"/>
              </a:rPr>
              <a:t>type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semiconductor.</a:t>
            </a:r>
            <a:endParaRPr sz="2450">
              <a:latin typeface="Times New Roman"/>
              <a:cs typeface="Times New Roman"/>
            </a:endParaRPr>
          </a:p>
          <a:p>
            <a:pPr marL="393700" marR="1079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pushes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electrons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p-</a:t>
            </a:r>
            <a:r>
              <a:rPr dirty="0" sz="2450">
                <a:latin typeface="Times New Roman"/>
                <a:cs typeface="Times New Roman"/>
              </a:rPr>
              <a:t>type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semiconductor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n-</a:t>
            </a:r>
            <a:r>
              <a:rPr dirty="0" sz="2450" spc="-20">
                <a:latin typeface="Times New Roman"/>
                <a:cs typeface="Times New Roman"/>
              </a:rPr>
              <a:t>type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semiconductor.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expands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depletion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region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semiconduc- 	tors.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reduces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depletion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region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between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two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semiconductors.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475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11.4.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TRANSISTORS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373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385"/>
              <a:t> </a:t>
            </a:r>
            <a:r>
              <a:rPr dirty="0"/>
              <a:t>OR</a:t>
            </a:r>
            <a:r>
              <a:rPr dirty="0" spc="385"/>
              <a:t> </a:t>
            </a:r>
            <a:r>
              <a:rPr dirty="0"/>
              <a:t>gate</a:t>
            </a:r>
            <a:r>
              <a:rPr dirty="0" spc="390"/>
              <a:t> </a:t>
            </a:r>
            <a:r>
              <a:rPr dirty="0"/>
              <a:t>has</a:t>
            </a:r>
            <a:r>
              <a:rPr dirty="0" spc="390"/>
              <a:t> </a:t>
            </a:r>
            <a:r>
              <a:rPr dirty="0"/>
              <a:t>two</a:t>
            </a:r>
            <a:r>
              <a:rPr dirty="0" spc="390"/>
              <a:t> </a:t>
            </a:r>
            <a:r>
              <a:rPr dirty="0" spc="50"/>
              <a:t>input</a:t>
            </a:r>
            <a:r>
              <a:rPr dirty="0" spc="390"/>
              <a:t> </a:t>
            </a:r>
            <a:r>
              <a:rPr dirty="0"/>
              <a:t>leads</a:t>
            </a:r>
            <a:r>
              <a:rPr dirty="0" spc="390"/>
              <a:t> </a:t>
            </a:r>
            <a:r>
              <a:rPr dirty="0"/>
              <a:t>and</a:t>
            </a:r>
            <a:r>
              <a:rPr dirty="0" spc="390"/>
              <a:t> </a:t>
            </a:r>
            <a:r>
              <a:rPr dirty="0"/>
              <a:t>one</a:t>
            </a:r>
            <a:r>
              <a:rPr dirty="0" spc="390"/>
              <a:t> </a:t>
            </a:r>
            <a:r>
              <a:rPr dirty="0" spc="60"/>
              <a:t>output</a:t>
            </a:r>
            <a:r>
              <a:rPr dirty="0" spc="385"/>
              <a:t> </a:t>
            </a:r>
            <a:r>
              <a:rPr dirty="0"/>
              <a:t>lead.</a:t>
            </a:r>
            <a:r>
              <a:rPr dirty="0" spc="300"/>
              <a:t>  </a:t>
            </a:r>
            <a:r>
              <a:rPr dirty="0" spc="-10"/>
              <a:t>Which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5"/>
              <a:t> </a:t>
            </a:r>
            <a:r>
              <a:rPr dirty="0" spc="-40"/>
              <a:t>following</a:t>
            </a:r>
            <a:r>
              <a:rPr dirty="0" spc="220"/>
              <a:t> </a:t>
            </a:r>
            <a:r>
              <a:rPr dirty="0"/>
              <a:t>settings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20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/>
              <a:t>two</a:t>
            </a:r>
            <a:r>
              <a:rPr dirty="0" spc="215"/>
              <a:t> </a:t>
            </a:r>
            <a:r>
              <a:rPr dirty="0" spc="50"/>
              <a:t>input</a:t>
            </a:r>
            <a:r>
              <a:rPr dirty="0" spc="215"/>
              <a:t> </a:t>
            </a:r>
            <a:r>
              <a:rPr dirty="0"/>
              <a:t>leads</a:t>
            </a:r>
            <a:r>
              <a:rPr dirty="0" spc="220"/>
              <a:t> </a:t>
            </a:r>
            <a:r>
              <a:rPr dirty="0"/>
              <a:t>would</a:t>
            </a:r>
            <a:r>
              <a:rPr dirty="0" spc="215"/>
              <a:t> </a:t>
            </a:r>
            <a:r>
              <a:rPr dirty="0"/>
              <a:t>cause</a:t>
            </a:r>
            <a:r>
              <a:rPr dirty="0" spc="220"/>
              <a:t> </a:t>
            </a:r>
            <a:r>
              <a:rPr dirty="0" spc="-25"/>
              <a:t>the </a:t>
            </a:r>
            <a:r>
              <a:rPr dirty="0" spc="60"/>
              <a:t>output</a:t>
            </a:r>
            <a:r>
              <a:rPr dirty="0" spc="100"/>
              <a:t> </a:t>
            </a:r>
            <a:r>
              <a:rPr dirty="0"/>
              <a:t>lead</a:t>
            </a:r>
            <a:r>
              <a:rPr dirty="0" spc="100"/>
              <a:t> </a:t>
            </a:r>
            <a:r>
              <a:rPr dirty="0"/>
              <a:t>to</a:t>
            </a:r>
            <a:r>
              <a:rPr dirty="0" spc="105"/>
              <a:t> </a:t>
            </a:r>
            <a:r>
              <a:rPr dirty="0"/>
              <a:t>read</a:t>
            </a:r>
            <a:r>
              <a:rPr dirty="0" spc="100"/>
              <a:t> </a:t>
            </a:r>
            <a:r>
              <a:rPr dirty="0"/>
              <a:t>high?</a:t>
            </a:r>
            <a:r>
              <a:rPr dirty="0" spc="345"/>
              <a:t> </a:t>
            </a:r>
            <a:r>
              <a:rPr dirty="0"/>
              <a:t>(Choose</a:t>
            </a:r>
            <a:r>
              <a:rPr dirty="0" spc="100"/>
              <a:t> </a:t>
            </a:r>
            <a:r>
              <a:rPr dirty="0"/>
              <a:t>all</a:t>
            </a:r>
            <a:r>
              <a:rPr dirty="0" spc="100"/>
              <a:t> </a:t>
            </a:r>
            <a:r>
              <a:rPr dirty="0" spc="114"/>
              <a:t>that</a:t>
            </a:r>
            <a:r>
              <a:rPr dirty="0" spc="10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1701164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55">
                <a:latin typeface="Times New Roman"/>
                <a:cs typeface="Times New Roman"/>
              </a:rPr>
              <a:t>High-</a:t>
            </a:r>
            <a:r>
              <a:rPr dirty="0" sz="2450" spc="-30">
                <a:latin typeface="Times New Roman"/>
                <a:cs typeface="Times New Roman"/>
              </a:rPr>
              <a:t>High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65">
                <a:latin typeface="Times New Roman"/>
                <a:cs typeface="Times New Roman"/>
              </a:rPr>
              <a:t>High-</a:t>
            </a:r>
            <a:r>
              <a:rPr dirty="0" sz="2450" spc="-25">
                <a:latin typeface="Times New Roman"/>
                <a:cs typeface="Times New Roman"/>
              </a:rPr>
              <a:t>Low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5">
                <a:latin typeface="Times New Roman"/>
                <a:cs typeface="Times New Roman"/>
              </a:rPr>
              <a:t>Low-</a:t>
            </a:r>
            <a:r>
              <a:rPr dirty="0" sz="2450" spc="-20">
                <a:latin typeface="Times New Roman"/>
                <a:cs typeface="Times New Roman"/>
              </a:rPr>
              <a:t>High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14">
                <a:latin typeface="Times New Roman"/>
                <a:cs typeface="Times New Roman"/>
              </a:rPr>
              <a:t>Low-</a:t>
            </a:r>
            <a:r>
              <a:rPr dirty="0" sz="2450" spc="-25">
                <a:latin typeface="Times New Roman"/>
                <a:cs typeface="Times New Roman"/>
              </a:rPr>
              <a:t>Low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47509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11.4.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TRANSISTORS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373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An</a:t>
            </a:r>
            <a:r>
              <a:rPr dirty="0" spc="385"/>
              <a:t> </a:t>
            </a:r>
            <a:r>
              <a:rPr dirty="0"/>
              <a:t>OR</a:t>
            </a:r>
            <a:r>
              <a:rPr dirty="0" spc="385"/>
              <a:t> </a:t>
            </a:r>
            <a:r>
              <a:rPr dirty="0"/>
              <a:t>gate</a:t>
            </a:r>
            <a:r>
              <a:rPr dirty="0" spc="390"/>
              <a:t> </a:t>
            </a:r>
            <a:r>
              <a:rPr dirty="0"/>
              <a:t>has</a:t>
            </a:r>
            <a:r>
              <a:rPr dirty="0" spc="390"/>
              <a:t> </a:t>
            </a:r>
            <a:r>
              <a:rPr dirty="0"/>
              <a:t>two</a:t>
            </a:r>
            <a:r>
              <a:rPr dirty="0" spc="390"/>
              <a:t> </a:t>
            </a:r>
            <a:r>
              <a:rPr dirty="0" spc="50"/>
              <a:t>input</a:t>
            </a:r>
            <a:r>
              <a:rPr dirty="0" spc="390"/>
              <a:t> </a:t>
            </a:r>
            <a:r>
              <a:rPr dirty="0"/>
              <a:t>leads</a:t>
            </a:r>
            <a:r>
              <a:rPr dirty="0" spc="390"/>
              <a:t> </a:t>
            </a:r>
            <a:r>
              <a:rPr dirty="0"/>
              <a:t>and</a:t>
            </a:r>
            <a:r>
              <a:rPr dirty="0" spc="390"/>
              <a:t> </a:t>
            </a:r>
            <a:r>
              <a:rPr dirty="0"/>
              <a:t>one</a:t>
            </a:r>
            <a:r>
              <a:rPr dirty="0" spc="390"/>
              <a:t> </a:t>
            </a:r>
            <a:r>
              <a:rPr dirty="0" spc="60"/>
              <a:t>output</a:t>
            </a:r>
            <a:r>
              <a:rPr dirty="0" spc="385"/>
              <a:t> </a:t>
            </a:r>
            <a:r>
              <a:rPr dirty="0"/>
              <a:t>lead.</a:t>
            </a:r>
            <a:r>
              <a:rPr dirty="0" spc="300"/>
              <a:t>  </a:t>
            </a:r>
            <a:r>
              <a:rPr dirty="0" spc="-10"/>
              <a:t>Which </a:t>
            </a:r>
            <a:r>
              <a:rPr dirty="0"/>
              <a:t>of</a:t>
            </a:r>
            <a:r>
              <a:rPr dirty="0" spc="210"/>
              <a:t> </a:t>
            </a:r>
            <a:r>
              <a:rPr dirty="0"/>
              <a:t>the</a:t>
            </a:r>
            <a:r>
              <a:rPr dirty="0" spc="215"/>
              <a:t> </a:t>
            </a:r>
            <a:r>
              <a:rPr dirty="0" spc="-40"/>
              <a:t>following</a:t>
            </a:r>
            <a:r>
              <a:rPr dirty="0" spc="220"/>
              <a:t> </a:t>
            </a:r>
            <a:r>
              <a:rPr dirty="0"/>
              <a:t>settings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20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/>
              <a:t>two</a:t>
            </a:r>
            <a:r>
              <a:rPr dirty="0" spc="215"/>
              <a:t> </a:t>
            </a:r>
            <a:r>
              <a:rPr dirty="0" spc="50"/>
              <a:t>input</a:t>
            </a:r>
            <a:r>
              <a:rPr dirty="0" spc="215"/>
              <a:t> </a:t>
            </a:r>
            <a:r>
              <a:rPr dirty="0"/>
              <a:t>leads</a:t>
            </a:r>
            <a:r>
              <a:rPr dirty="0" spc="220"/>
              <a:t> </a:t>
            </a:r>
            <a:r>
              <a:rPr dirty="0"/>
              <a:t>would</a:t>
            </a:r>
            <a:r>
              <a:rPr dirty="0" spc="215"/>
              <a:t> </a:t>
            </a:r>
            <a:r>
              <a:rPr dirty="0"/>
              <a:t>cause</a:t>
            </a:r>
            <a:r>
              <a:rPr dirty="0" spc="220"/>
              <a:t> </a:t>
            </a:r>
            <a:r>
              <a:rPr dirty="0" spc="-25"/>
              <a:t>the </a:t>
            </a:r>
            <a:r>
              <a:rPr dirty="0" spc="60"/>
              <a:t>output</a:t>
            </a:r>
            <a:r>
              <a:rPr dirty="0" spc="100"/>
              <a:t> </a:t>
            </a:r>
            <a:r>
              <a:rPr dirty="0"/>
              <a:t>lead</a:t>
            </a:r>
            <a:r>
              <a:rPr dirty="0" spc="100"/>
              <a:t> </a:t>
            </a:r>
            <a:r>
              <a:rPr dirty="0"/>
              <a:t>to</a:t>
            </a:r>
            <a:r>
              <a:rPr dirty="0" spc="105"/>
              <a:t> </a:t>
            </a:r>
            <a:r>
              <a:rPr dirty="0"/>
              <a:t>read</a:t>
            </a:r>
            <a:r>
              <a:rPr dirty="0" spc="100"/>
              <a:t> </a:t>
            </a:r>
            <a:r>
              <a:rPr dirty="0"/>
              <a:t>high?</a:t>
            </a:r>
            <a:r>
              <a:rPr dirty="0" spc="345"/>
              <a:t> </a:t>
            </a:r>
            <a:r>
              <a:rPr dirty="0"/>
              <a:t>(Choose</a:t>
            </a:r>
            <a:r>
              <a:rPr dirty="0" spc="100"/>
              <a:t> </a:t>
            </a:r>
            <a:r>
              <a:rPr dirty="0"/>
              <a:t>all</a:t>
            </a:r>
            <a:r>
              <a:rPr dirty="0" spc="100"/>
              <a:t> </a:t>
            </a:r>
            <a:r>
              <a:rPr dirty="0" spc="114"/>
              <a:t>that</a:t>
            </a:r>
            <a:r>
              <a:rPr dirty="0" spc="100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261620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55">
                <a:latin typeface="Times New Roman"/>
                <a:cs typeface="Times New Roman"/>
              </a:rPr>
              <a:t>High-</a:t>
            </a:r>
            <a:r>
              <a:rPr dirty="0" sz="2450" spc="-20">
                <a:latin typeface="Times New Roman"/>
                <a:cs typeface="Times New Roman"/>
              </a:rPr>
              <a:t>High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65">
                <a:latin typeface="Times New Roman"/>
                <a:cs typeface="Times New Roman"/>
              </a:rPr>
              <a:t>High-</a:t>
            </a:r>
            <a:r>
              <a:rPr dirty="0" sz="2450" spc="-25">
                <a:latin typeface="Times New Roman"/>
                <a:cs typeface="Times New Roman"/>
              </a:rPr>
              <a:t>Low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5">
                <a:latin typeface="Times New Roman"/>
                <a:cs typeface="Times New Roman"/>
              </a:rPr>
              <a:t>Low-</a:t>
            </a:r>
            <a:r>
              <a:rPr dirty="0" sz="2450" spc="-20">
                <a:latin typeface="Times New Roman"/>
                <a:cs typeface="Times New Roman"/>
              </a:rPr>
              <a:t>High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14">
                <a:latin typeface="Times New Roman"/>
                <a:cs typeface="Times New Roman"/>
              </a:rPr>
              <a:t>Low-</a:t>
            </a:r>
            <a:r>
              <a:rPr dirty="0" sz="2450" spc="-25">
                <a:latin typeface="Times New Roman"/>
                <a:cs typeface="Times New Roman"/>
              </a:rPr>
              <a:t>Low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5226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11.5</a:t>
            </a:r>
            <a:r>
              <a:rPr dirty="0" sz="1700" b="1">
                <a:latin typeface="Georgia"/>
                <a:cs typeface="Georgia"/>
              </a:rPr>
              <a:t>	Why</a:t>
            </a:r>
            <a:r>
              <a:rPr dirty="0" sz="1700" spc="114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Do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Crystals</a:t>
            </a:r>
            <a:r>
              <a:rPr dirty="0" sz="1700" spc="114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Have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a</a:t>
            </a:r>
            <a:r>
              <a:rPr dirty="0" sz="1700" spc="114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Band</a:t>
            </a:r>
            <a:r>
              <a:rPr dirty="0" sz="1700" spc="11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Structure?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746860" y="878291"/>
            <a:ext cx="12274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11.1.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4641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712210" algn="l"/>
              </a:tabLst>
            </a:pP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crystal</a:t>
            </a:r>
            <a:r>
              <a:rPr dirty="0" spc="125"/>
              <a:t> </a:t>
            </a:r>
            <a:r>
              <a:rPr dirty="0"/>
              <a:t>type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 spc="-20"/>
              <a:t>NaCl?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5137" y="1679681"/>
            <a:ext cx="195389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simple</a:t>
            </a:r>
            <a:r>
              <a:rPr dirty="0" sz="2450" spc="-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cubic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fcc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25">
                <a:latin typeface="Times New Roman"/>
                <a:cs typeface="Times New Roman"/>
              </a:rPr>
              <a:t>bcc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other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12165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20"/>
              <a:t> </a:t>
            </a:r>
            <a:r>
              <a:rPr dirty="0"/>
              <a:t>width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/>
              <a:t>an</a:t>
            </a:r>
            <a:r>
              <a:rPr dirty="0" spc="95"/>
              <a:t> </a:t>
            </a:r>
            <a:r>
              <a:rPr dirty="0"/>
              <a:t>energy</a:t>
            </a:r>
            <a:r>
              <a:rPr dirty="0" spc="95"/>
              <a:t> </a:t>
            </a:r>
            <a:r>
              <a:rPr dirty="0"/>
              <a:t>band</a:t>
            </a:r>
            <a:r>
              <a:rPr dirty="0" spc="90"/>
              <a:t> </a:t>
            </a:r>
            <a:r>
              <a:rPr dirty="0"/>
              <a:t>is</a:t>
            </a:r>
            <a:r>
              <a:rPr dirty="0" spc="95"/>
              <a:t> </a:t>
            </a:r>
            <a:r>
              <a:rPr dirty="0"/>
              <a:t>determined</a:t>
            </a:r>
            <a:r>
              <a:rPr dirty="0" spc="95"/>
              <a:t> </a:t>
            </a:r>
            <a:r>
              <a:rPr dirty="0"/>
              <a:t>by</a:t>
            </a:r>
            <a:r>
              <a:rPr dirty="0" spc="9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79681"/>
            <a:ext cx="481012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spacing.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lattice.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40">
                <a:latin typeface="Times New Roman"/>
                <a:cs typeface="Times New Roman"/>
              </a:rPr>
              <a:t>both.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12165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20"/>
              <a:t> </a:t>
            </a:r>
            <a:r>
              <a:rPr dirty="0"/>
              <a:t>width</a:t>
            </a:r>
            <a:r>
              <a:rPr dirty="0" spc="95"/>
              <a:t> </a:t>
            </a:r>
            <a:r>
              <a:rPr dirty="0"/>
              <a:t>of</a:t>
            </a:r>
            <a:r>
              <a:rPr dirty="0" spc="95"/>
              <a:t> </a:t>
            </a:r>
            <a:r>
              <a:rPr dirty="0"/>
              <a:t>an</a:t>
            </a:r>
            <a:r>
              <a:rPr dirty="0" spc="95"/>
              <a:t> </a:t>
            </a:r>
            <a:r>
              <a:rPr dirty="0"/>
              <a:t>energy</a:t>
            </a:r>
            <a:r>
              <a:rPr dirty="0" spc="95"/>
              <a:t> </a:t>
            </a:r>
            <a:r>
              <a:rPr dirty="0"/>
              <a:t>band</a:t>
            </a:r>
            <a:r>
              <a:rPr dirty="0" spc="90"/>
              <a:t> </a:t>
            </a:r>
            <a:r>
              <a:rPr dirty="0"/>
              <a:t>is</a:t>
            </a:r>
            <a:r>
              <a:rPr dirty="0" spc="95"/>
              <a:t> </a:t>
            </a:r>
            <a:r>
              <a:rPr dirty="0"/>
              <a:t>determined</a:t>
            </a:r>
            <a:r>
              <a:rPr dirty="0" spc="95"/>
              <a:t> </a:t>
            </a:r>
            <a:r>
              <a:rPr dirty="0"/>
              <a:t>by</a:t>
            </a:r>
            <a:r>
              <a:rPr dirty="0" spc="9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482155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spacing.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lattice.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40">
                <a:latin typeface="Times New Roman"/>
                <a:cs typeface="Times New Roman"/>
              </a:rPr>
              <a:t>both.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229"/>
              <a:t> </a:t>
            </a:r>
            <a:r>
              <a:rPr dirty="0"/>
              <a:t>number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45"/>
              <a:t> </a:t>
            </a:r>
            <a:r>
              <a:rPr dirty="0"/>
              <a:t>states</a:t>
            </a:r>
            <a:r>
              <a:rPr dirty="0" spc="240"/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each</a:t>
            </a:r>
            <a:r>
              <a:rPr dirty="0" spc="240"/>
              <a:t> </a:t>
            </a:r>
            <a:r>
              <a:rPr dirty="0"/>
              <a:t>energy</a:t>
            </a:r>
            <a:r>
              <a:rPr dirty="0" spc="240"/>
              <a:t> </a:t>
            </a:r>
            <a:r>
              <a:rPr dirty="0"/>
              <a:t>band</a:t>
            </a:r>
            <a:r>
              <a:rPr dirty="0" spc="245"/>
              <a:t> </a:t>
            </a:r>
            <a:r>
              <a:rPr dirty="0"/>
              <a:t>is</a:t>
            </a:r>
            <a:r>
              <a:rPr dirty="0" spc="245"/>
              <a:t> </a:t>
            </a:r>
            <a:r>
              <a:rPr dirty="0"/>
              <a:t>mostly</a:t>
            </a:r>
            <a:r>
              <a:rPr dirty="0" spc="245"/>
              <a:t> </a:t>
            </a:r>
            <a:r>
              <a:rPr dirty="0" spc="-10"/>
              <a:t>determined </a:t>
            </a:r>
            <a:r>
              <a:rPr dirty="0"/>
              <a:t>by</a:t>
            </a:r>
            <a:r>
              <a:rPr dirty="0" spc="-6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4810125" cy="10382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spacing.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lattice.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229"/>
              <a:t> </a:t>
            </a:r>
            <a:r>
              <a:rPr dirty="0"/>
              <a:t>number</a:t>
            </a:r>
            <a:r>
              <a:rPr dirty="0" spc="245"/>
              <a:t> </a:t>
            </a:r>
            <a:r>
              <a:rPr dirty="0"/>
              <a:t>of</a:t>
            </a:r>
            <a:r>
              <a:rPr dirty="0" spc="245"/>
              <a:t> </a:t>
            </a:r>
            <a:r>
              <a:rPr dirty="0"/>
              <a:t>states</a:t>
            </a:r>
            <a:r>
              <a:rPr dirty="0" spc="240"/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each</a:t>
            </a:r>
            <a:r>
              <a:rPr dirty="0" spc="240"/>
              <a:t> </a:t>
            </a:r>
            <a:r>
              <a:rPr dirty="0"/>
              <a:t>energy</a:t>
            </a:r>
            <a:r>
              <a:rPr dirty="0" spc="240"/>
              <a:t> </a:t>
            </a:r>
            <a:r>
              <a:rPr dirty="0"/>
              <a:t>band</a:t>
            </a:r>
            <a:r>
              <a:rPr dirty="0" spc="245"/>
              <a:t> </a:t>
            </a:r>
            <a:r>
              <a:rPr dirty="0"/>
              <a:t>is</a:t>
            </a:r>
            <a:r>
              <a:rPr dirty="0" spc="245"/>
              <a:t> </a:t>
            </a:r>
            <a:r>
              <a:rPr dirty="0"/>
              <a:t>mostly</a:t>
            </a:r>
            <a:r>
              <a:rPr dirty="0" spc="245"/>
              <a:t> </a:t>
            </a:r>
            <a:r>
              <a:rPr dirty="0" spc="-10"/>
              <a:t>determined </a:t>
            </a:r>
            <a:r>
              <a:rPr dirty="0"/>
              <a:t>by</a:t>
            </a:r>
            <a:r>
              <a:rPr dirty="0" spc="-6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4821555" cy="165798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lattice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spacing.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number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lattice.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30225" algn="l"/>
                <a:tab pos="1660525" algn="l"/>
                <a:tab pos="2038350" algn="l"/>
                <a:tab pos="2481580" algn="l"/>
                <a:tab pos="3495040" algn="l"/>
                <a:tab pos="4640580" algn="l"/>
                <a:tab pos="5559425" algn="l"/>
                <a:tab pos="6131560" algn="l"/>
                <a:tab pos="6838950" algn="l"/>
              </a:tabLst>
            </a:pPr>
            <a:r>
              <a:rPr dirty="0" spc="-25"/>
              <a:t>An</a:t>
            </a:r>
            <a:r>
              <a:rPr dirty="0"/>
              <a:t>	</a:t>
            </a:r>
            <a:r>
              <a:rPr dirty="0" spc="-10"/>
              <a:t>electron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25"/>
              <a:t>an</a:t>
            </a:r>
            <a:r>
              <a:rPr dirty="0"/>
              <a:t>	</a:t>
            </a:r>
            <a:r>
              <a:rPr dirty="0" spc="-10"/>
              <a:t>infinite</a:t>
            </a:r>
            <a:r>
              <a:rPr dirty="0"/>
              <a:t>	</a:t>
            </a:r>
            <a:r>
              <a:rPr dirty="0" spc="-10"/>
              <a:t>periodic</a:t>
            </a:r>
            <a:r>
              <a:rPr dirty="0"/>
              <a:t>	</a:t>
            </a:r>
            <a:r>
              <a:rPr dirty="0" spc="-10"/>
              <a:t>lattice</a:t>
            </a:r>
            <a:r>
              <a:rPr dirty="0"/>
              <a:t>	</a:t>
            </a:r>
            <a:r>
              <a:rPr dirty="0" spc="-25"/>
              <a:t>can</a:t>
            </a:r>
            <a:r>
              <a:rPr dirty="0"/>
              <a:t>	</a:t>
            </a:r>
            <a:r>
              <a:rPr dirty="0" spc="-20"/>
              <a:t>have</a:t>
            </a:r>
            <a:r>
              <a:rPr dirty="0"/>
              <a:t>	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25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590486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k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235">
                <a:latin typeface="Cambria"/>
                <a:cs typeface="Cambria"/>
              </a:rPr>
              <a:t>E</a:t>
            </a:r>
            <a:r>
              <a:rPr dirty="0" sz="2450" spc="2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k</a:t>
            </a:r>
            <a:r>
              <a:rPr dirty="0" sz="2450" spc="160">
                <a:latin typeface="Cambria"/>
                <a:cs typeface="Cambria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235">
                <a:latin typeface="Cambria"/>
                <a:cs typeface="Cambria"/>
              </a:rPr>
              <a:t>E</a:t>
            </a:r>
            <a:r>
              <a:rPr dirty="0" sz="2450" spc="2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380">
                <a:latin typeface="Cambria"/>
                <a:cs typeface="Cambria"/>
              </a:rPr>
              <a:t>E</a:t>
            </a:r>
            <a:r>
              <a:rPr dirty="0" sz="2450" spc="220">
                <a:latin typeface="Cambria"/>
                <a:cs typeface="Cambria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k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k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235">
                <a:latin typeface="Cambria"/>
                <a:cs typeface="Cambria"/>
              </a:rPr>
              <a:t>E</a:t>
            </a:r>
            <a:r>
              <a:rPr dirty="0" sz="2450" spc="2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90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530225" algn="l"/>
                <a:tab pos="1660525" algn="l"/>
                <a:tab pos="2038350" algn="l"/>
                <a:tab pos="2481580" algn="l"/>
                <a:tab pos="3495040" algn="l"/>
                <a:tab pos="4640580" algn="l"/>
                <a:tab pos="5559425" algn="l"/>
                <a:tab pos="6131560" algn="l"/>
                <a:tab pos="6838950" algn="l"/>
              </a:tabLst>
            </a:pPr>
            <a:r>
              <a:rPr dirty="0" spc="-25"/>
              <a:t>An</a:t>
            </a:r>
            <a:r>
              <a:rPr dirty="0"/>
              <a:t>	</a:t>
            </a:r>
            <a:r>
              <a:rPr dirty="0" spc="-10"/>
              <a:t>electron</a:t>
            </a:r>
            <a:r>
              <a:rPr dirty="0"/>
              <a:t>	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25"/>
              <a:t>an</a:t>
            </a:r>
            <a:r>
              <a:rPr dirty="0"/>
              <a:t>	</a:t>
            </a:r>
            <a:r>
              <a:rPr dirty="0" spc="-10"/>
              <a:t>infinite</a:t>
            </a:r>
            <a:r>
              <a:rPr dirty="0"/>
              <a:t>	</a:t>
            </a:r>
            <a:r>
              <a:rPr dirty="0" spc="-10"/>
              <a:t>periodic</a:t>
            </a:r>
            <a:r>
              <a:rPr dirty="0"/>
              <a:t>	</a:t>
            </a:r>
            <a:r>
              <a:rPr dirty="0" spc="-10"/>
              <a:t>lattice</a:t>
            </a:r>
            <a:r>
              <a:rPr dirty="0"/>
              <a:t>	</a:t>
            </a:r>
            <a:r>
              <a:rPr dirty="0" spc="-25"/>
              <a:t>can</a:t>
            </a:r>
            <a:r>
              <a:rPr dirty="0"/>
              <a:t>	</a:t>
            </a:r>
            <a:r>
              <a:rPr dirty="0" spc="-20"/>
              <a:t>have</a:t>
            </a:r>
            <a:r>
              <a:rPr dirty="0"/>
              <a:t>	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25"/>
              <a:t>(Choose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591248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k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235">
                <a:latin typeface="Cambria"/>
                <a:cs typeface="Cambria"/>
              </a:rPr>
              <a:t>E</a:t>
            </a:r>
            <a:r>
              <a:rPr dirty="0" sz="2450" spc="2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k</a:t>
            </a:r>
            <a:r>
              <a:rPr dirty="0" sz="2450" spc="160">
                <a:latin typeface="Cambria"/>
                <a:cs typeface="Cambria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235">
                <a:latin typeface="Cambria"/>
                <a:cs typeface="Cambria"/>
              </a:rPr>
              <a:t>E</a:t>
            </a:r>
            <a:r>
              <a:rPr dirty="0" sz="2450" spc="2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value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380">
                <a:latin typeface="Cambria"/>
                <a:cs typeface="Cambria"/>
              </a:rPr>
              <a:t>E</a:t>
            </a:r>
            <a:r>
              <a:rPr dirty="0" sz="2450" spc="220">
                <a:latin typeface="Cambria"/>
                <a:cs typeface="Cambria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Cambria"/>
                <a:cs typeface="Cambria"/>
              </a:rPr>
              <a:t>k</a:t>
            </a:r>
            <a:r>
              <a:rPr dirty="0" sz="2450" spc="-2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certain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values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Cambria"/>
                <a:cs typeface="Cambria"/>
              </a:rPr>
              <a:t>k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235">
                <a:latin typeface="Cambria"/>
                <a:cs typeface="Cambria"/>
              </a:rPr>
              <a:t>E</a:t>
            </a:r>
            <a:r>
              <a:rPr dirty="0" sz="2450" spc="235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00555" algn="l"/>
              </a:tabLst>
            </a:pPr>
            <a:r>
              <a:rPr dirty="0"/>
              <a:t>True</a:t>
            </a:r>
            <a:r>
              <a:rPr dirty="0" spc="150"/>
              <a:t> </a:t>
            </a:r>
            <a:r>
              <a:rPr dirty="0"/>
              <a:t>or</a:t>
            </a:r>
            <a:r>
              <a:rPr dirty="0" spc="165"/>
              <a:t> </a:t>
            </a:r>
            <a:r>
              <a:rPr dirty="0" spc="-10"/>
              <a:t>false?</a:t>
            </a:r>
            <a:r>
              <a:rPr dirty="0"/>
              <a:t>	Each</a:t>
            </a:r>
            <a:r>
              <a:rPr dirty="0" spc="195"/>
              <a:t> </a:t>
            </a:r>
            <a:r>
              <a:rPr dirty="0"/>
              <a:t>energy</a:t>
            </a:r>
            <a:r>
              <a:rPr dirty="0" spc="195"/>
              <a:t> </a:t>
            </a:r>
            <a:r>
              <a:rPr dirty="0"/>
              <a:t>band</a:t>
            </a:r>
            <a:r>
              <a:rPr dirty="0" spc="195"/>
              <a:t> </a:t>
            </a:r>
            <a:r>
              <a:rPr dirty="0"/>
              <a:t>in</a:t>
            </a:r>
            <a:r>
              <a:rPr dirty="0" spc="195"/>
              <a:t> </a:t>
            </a:r>
            <a:r>
              <a:rPr dirty="0"/>
              <a:t>a</a:t>
            </a:r>
            <a:r>
              <a:rPr dirty="0" spc="190"/>
              <a:t> </a:t>
            </a:r>
            <a:r>
              <a:rPr dirty="0"/>
              <a:t>lattice</a:t>
            </a:r>
            <a:r>
              <a:rPr dirty="0" spc="190"/>
              <a:t> </a:t>
            </a:r>
            <a:r>
              <a:rPr dirty="0"/>
              <a:t>is</a:t>
            </a:r>
            <a:r>
              <a:rPr dirty="0" spc="195"/>
              <a:t> </a:t>
            </a:r>
            <a:r>
              <a:rPr dirty="0"/>
              <a:t>associated</a:t>
            </a:r>
            <a:r>
              <a:rPr dirty="0" spc="195"/>
              <a:t> </a:t>
            </a:r>
            <a:r>
              <a:rPr dirty="0"/>
              <a:t>with</a:t>
            </a:r>
            <a:r>
              <a:rPr dirty="0" spc="190"/>
              <a:t> </a:t>
            </a:r>
            <a:r>
              <a:rPr dirty="0" spc="-50"/>
              <a:t>a </a:t>
            </a:r>
            <a:r>
              <a:rPr dirty="0"/>
              <a:t>subshell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2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/>
              <a:t>individual</a:t>
            </a:r>
            <a:r>
              <a:rPr dirty="0" spc="20"/>
              <a:t> </a:t>
            </a:r>
            <a:r>
              <a:rPr dirty="0"/>
              <a:t>atom’s</a:t>
            </a:r>
            <a:r>
              <a:rPr dirty="0" spc="20"/>
              <a:t> </a:t>
            </a:r>
            <a:r>
              <a:rPr dirty="0" spc="-10"/>
              <a:t>eigenstates.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900555" algn="l"/>
              </a:tabLst>
            </a:pPr>
            <a:r>
              <a:rPr dirty="0"/>
              <a:t>True</a:t>
            </a:r>
            <a:r>
              <a:rPr dirty="0" spc="150"/>
              <a:t> </a:t>
            </a:r>
            <a:r>
              <a:rPr dirty="0"/>
              <a:t>or</a:t>
            </a:r>
            <a:r>
              <a:rPr dirty="0" spc="165"/>
              <a:t> </a:t>
            </a:r>
            <a:r>
              <a:rPr dirty="0" spc="-10"/>
              <a:t>false?</a:t>
            </a:r>
            <a:r>
              <a:rPr dirty="0"/>
              <a:t>	Each</a:t>
            </a:r>
            <a:r>
              <a:rPr dirty="0" spc="195"/>
              <a:t> </a:t>
            </a:r>
            <a:r>
              <a:rPr dirty="0"/>
              <a:t>energy</a:t>
            </a:r>
            <a:r>
              <a:rPr dirty="0" spc="195"/>
              <a:t> </a:t>
            </a:r>
            <a:r>
              <a:rPr dirty="0"/>
              <a:t>band</a:t>
            </a:r>
            <a:r>
              <a:rPr dirty="0" spc="195"/>
              <a:t> </a:t>
            </a:r>
            <a:r>
              <a:rPr dirty="0"/>
              <a:t>in</a:t>
            </a:r>
            <a:r>
              <a:rPr dirty="0" spc="195"/>
              <a:t> </a:t>
            </a:r>
            <a:r>
              <a:rPr dirty="0"/>
              <a:t>a</a:t>
            </a:r>
            <a:r>
              <a:rPr dirty="0" spc="190"/>
              <a:t> </a:t>
            </a:r>
            <a:r>
              <a:rPr dirty="0"/>
              <a:t>lattice</a:t>
            </a:r>
            <a:r>
              <a:rPr dirty="0" spc="190"/>
              <a:t> </a:t>
            </a:r>
            <a:r>
              <a:rPr dirty="0"/>
              <a:t>is</a:t>
            </a:r>
            <a:r>
              <a:rPr dirty="0" spc="195"/>
              <a:t> </a:t>
            </a:r>
            <a:r>
              <a:rPr dirty="0"/>
              <a:t>associated</a:t>
            </a:r>
            <a:r>
              <a:rPr dirty="0" spc="195"/>
              <a:t> </a:t>
            </a:r>
            <a:r>
              <a:rPr dirty="0"/>
              <a:t>with</a:t>
            </a:r>
            <a:r>
              <a:rPr dirty="0" spc="190"/>
              <a:t> </a:t>
            </a:r>
            <a:r>
              <a:rPr dirty="0" spc="-50"/>
              <a:t>a </a:t>
            </a:r>
            <a:r>
              <a:rPr dirty="0"/>
              <a:t>subshell</a:t>
            </a:r>
            <a:r>
              <a:rPr dirty="0" spc="25"/>
              <a:t> </a:t>
            </a:r>
            <a:r>
              <a:rPr dirty="0"/>
              <a:t>of</a:t>
            </a:r>
            <a:r>
              <a:rPr dirty="0" spc="25"/>
              <a:t> </a:t>
            </a:r>
            <a:r>
              <a:rPr dirty="0"/>
              <a:t>the</a:t>
            </a:r>
            <a:r>
              <a:rPr dirty="0" spc="20"/>
              <a:t> </a:t>
            </a:r>
            <a:r>
              <a:rPr dirty="0"/>
              <a:t>individual</a:t>
            </a:r>
            <a:r>
              <a:rPr dirty="0" spc="20"/>
              <a:t> </a:t>
            </a:r>
            <a:r>
              <a:rPr dirty="0"/>
              <a:t>atom’s</a:t>
            </a:r>
            <a:r>
              <a:rPr dirty="0" spc="20"/>
              <a:t> </a:t>
            </a:r>
            <a:r>
              <a:rPr dirty="0" spc="-10"/>
              <a:t>eigenstates.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2263775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40">
                <a:latin typeface="Times New Roman"/>
                <a:cs typeface="Times New Roman"/>
              </a:rPr>
              <a:t>False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10"/>
              <a:t> </a:t>
            </a:r>
            <a:r>
              <a:rPr dirty="0"/>
              <a:t>two</a:t>
            </a:r>
            <a:r>
              <a:rPr dirty="0" spc="-10"/>
              <a:t> </a:t>
            </a:r>
            <a:r>
              <a:rPr dirty="0"/>
              <a:t>crystals</a:t>
            </a:r>
            <a:r>
              <a:rPr dirty="0" spc="-10"/>
              <a:t> </a:t>
            </a:r>
            <a:r>
              <a:rPr dirty="0"/>
              <a:t>are</a:t>
            </a:r>
            <a:r>
              <a:rPr dirty="0" spc="-5"/>
              <a:t> </a:t>
            </a:r>
            <a:r>
              <a:rPr dirty="0"/>
              <a:t>made</a:t>
            </a:r>
            <a:r>
              <a:rPr dirty="0" spc="-10"/>
              <a:t> </a:t>
            </a:r>
            <a:r>
              <a:rPr dirty="0" spc="-45"/>
              <a:t>of</a:t>
            </a:r>
            <a:r>
              <a:rPr dirty="0" spc="-5"/>
              <a:t> </a:t>
            </a:r>
            <a:r>
              <a:rPr dirty="0" spc="-20"/>
              <a:t>different</a:t>
            </a:r>
            <a:r>
              <a:rPr dirty="0" spc="-15"/>
              <a:t> </a:t>
            </a:r>
            <a:r>
              <a:rPr dirty="0"/>
              <a:t>types</a:t>
            </a:r>
            <a:r>
              <a:rPr dirty="0" spc="-10"/>
              <a:t> </a:t>
            </a:r>
            <a:r>
              <a:rPr dirty="0" spc="-45"/>
              <a:t>of</a:t>
            </a:r>
            <a:r>
              <a:rPr dirty="0" spc="-10"/>
              <a:t> </a:t>
            </a:r>
            <a:r>
              <a:rPr dirty="0"/>
              <a:t>atoms,</a:t>
            </a:r>
            <a:r>
              <a:rPr dirty="0" spc="10"/>
              <a:t> </a:t>
            </a:r>
            <a:r>
              <a:rPr dirty="0" spc="80"/>
              <a:t>but</a:t>
            </a:r>
            <a:r>
              <a:rPr dirty="0" spc="-10"/>
              <a:t> </a:t>
            </a:r>
            <a:r>
              <a:rPr dirty="0" spc="55"/>
              <a:t>both</a:t>
            </a:r>
            <a:r>
              <a:rPr dirty="0" spc="-5"/>
              <a:t> </a:t>
            </a:r>
            <a:r>
              <a:rPr dirty="0" spc="-20"/>
              <a:t>have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same</a:t>
            </a:r>
            <a:r>
              <a:rPr dirty="0" spc="100"/>
              <a:t> </a:t>
            </a:r>
            <a:r>
              <a:rPr dirty="0"/>
              <a:t>lattice</a:t>
            </a:r>
            <a:r>
              <a:rPr dirty="0" spc="95"/>
              <a:t> </a:t>
            </a:r>
            <a:r>
              <a:rPr dirty="0"/>
              <a:t>spacing,</a:t>
            </a:r>
            <a:r>
              <a:rPr dirty="0" spc="105"/>
              <a:t> </a:t>
            </a:r>
            <a:r>
              <a:rPr dirty="0" spc="-20"/>
              <a:t>will</a:t>
            </a:r>
            <a:r>
              <a:rPr dirty="0" spc="105"/>
              <a:t> </a:t>
            </a:r>
            <a:r>
              <a:rPr dirty="0"/>
              <a:t>they</a:t>
            </a:r>
            <a:r>
              <a:rPr dirty="0" spc="95"/>
              <a:t> </a:t>
            </a:r>
            <a:r>
              <a:rPr dirty="0"/>
              <a:t>have</a:t>
            </a:r>
            <a:r>
              <a:rPr dirty="0" spc="9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/>
              <a:t>same</a:t>
            </a:r>
            <a:r>
              <a:rPr dirty="0" spc="95"/>
              <a:t> </a:t>
            </a:r>
            <a:r>
              <a:rPr dirty="0"/>
              <a:t>band</a:t>
            </a:r>
            <a:r>
              <a:rPr dirty="0" spc="100"/>
              <a:t> </a:t>
            </a:r>
            <a:r>
              <a:rPr dirty="0" spc="-10"/>
              <a:t>structure?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If</a:t>
            </a:r>
            <a:r>
              <a:rPr dirty="0" spc="-10"/>
              <a:t> </a:t>
            </a:r>
            <a:r>
              <a:rPr dirty="0"/>
              <a:t>two</a:t>
            </a:r>
            <a:r>
              <a:rPr dirty="0" spc="-10"/>
              <a:t> </a:t>
            </a:r>
            <a:r>
              <a:rPr dirty="0"/>
              <a:t>crystals</a:t>
            </a:r>
            <a:r>
              <a:rPr dirty="0" spc="-10"/>
              <a:t> </a:t>
            </a:r>
            <a:r>
              <a:rPr dirty="0"/>
              <a:t>are</a:t>
            </a:r>
            <a:r>
              <a:rPr dirty="0" spc="-5"/>
              <a:t> </a:t>
            </a:r>
            <a:r>
              <a:rPr dirty="0"/>
              <a:t>made</a:t>
            </a:r>
            <a:r>
              <a:rPr dirty="0" spc="-10"/>
              <a:t> </a:t>
            </a:r>
            <a:r>
              <a:rPr dirty="0" spc="-45"/>
              <a:t>of</a:t>
            </a:r>
            <a:r>
              <a:rPr dirty="0" spc="-5"/>
              <a:t> </a:t>
            </a:r>
            <a:r>
              <a:rPr dirty="0" spc="-20"/>
              <a:t>different</a:t>
            </a:r>
            <a:r>
              <a:rPr dirty="0" spc="-15"/>
              <a:t> </a:t>
            </a:r>
            <a:r>
              <a:rPr dirty="0"/>
              <a:t>types</a:t>
            </a:r>
            <a:r>
              <a:rPr dirty="0" spc="-10"/>
              <a:t> </a:t>
            </a:r>
            <a:r>
              <a:rPr dirty="0" spc="-45"/>
              <a:t>of</a:t>
            </a:r>
            <a:r>
              <a:rPr dirty="0" spc="-10"/>
              <a:t> </a:t>
            </a:r>
            <a:r>
              <a:rPr dirty="0"/>
              <a:t>atoms,</a:t>
            </a:r>
            <a:r>
              <a:rPr dirty="0" spc="10"/>
              <a:t> </a:t>
            </a:r>
            <a:r>
              <a:rPr dirty="0" spc="80"/>
              <a:t>but</a:t>
            </a:r>
            <a:r>
              <a:rPr dirty="0" spc="-10"/>
              <a:t> </a:t>
            </a:r>
            <a:r>
              <a:rPr dirty="0" spc="55"/>
              <a:t>both</a:t>
            </a:r>
            <a:r>
              <a:rPr dirty="0" spc="-5"/>
              <a:t> </a:t>
            </a:r>
            <a:r>
              <a:rPr dirty="0" spc="-20"/>
              <a:t>have </a:t>
            </a:r>
            <a:r>
              <a:rPr dirty="0"/>
              <a:t>the</a:t>
            </a:r>
            <a:r>
              <a:rPr dirty="0" spc="95"/>
              <a:t> </a:t>
            </a:r>
            <a:r>
              <a:rPr dirty="0"/>
              <a:t>same</a:t>
            </a:r>
            <a:r>
              <a:rPr dirty="0" spc="100"/>
              <a:t> </a:t>
            </a:r>
            <a:r>
              <a:rPr dirty="0"/>
              <a:t>lattice</a:t>
            </a:r>
            <a:r>
              <a:rPr dirty="0" spc="95"/>
              <a:t> </a:t>
            </a:r>
            <a:r>
              <a:rPr dirty="0"/>
              <a:t>spacing,</a:t>
            </a:r>
            <a:r>
              <a:rPr dirty="0" spc="105"/>
              <a:t> </a:t>
            </a:r>
            <a:r>
              <a:rPr dirty="0" spc="-20"/>
              <a:t>will</a:t>
            </a:r>
            <a:r>
              <a:rPr dirty="0" spc="105"/>
              <a:t> </a:t>
            </a:r>
            <a:r>
              <a:rPr dirty="0"/>
              <a:t>they</a:t>
            </a:r>
            <a:r>
              <a:rPr dirty="0" spc="95"/>
              <a:t> </a:t>
            </a:r>
            <a:r>
              <a:rPr dirty="0"/>
              <a:t>have</a:t>
            </a:r>
            <a:r>
              <a:rPr dirty="0" spc="95"/>
              <a:t> </a:t>
            </a:r>
            <a:r>
              <a:rPr dirty="0"/>
              <a:t>the</a:t>
            </a:r>
            <a:r>
              <a:rPr dirty="0" spc="100"/>
              <a:t> </a:t>
            </a:r>
            <a:r>
              <a:rPr dirty="0"/>
              <a:t>same</a:t>
            </a:r>
            <a:r>
              <a:rPr dirty="0" spc="95"/>
              <a:t> </a:t>
            </a:r>
            <a:r>
              <a:rPr dirty="0"/>
              <a:t>band</a:t>
            </a:r>
            <a:r>
              <a:rPr dirty="0" spc="100"/>
              <a:t> </a:t>
            </a:r>
            <a:r>
              <a:rPr dirty="0" spc="-10"/>
              <a:t>structure?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8334" cy="19215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7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structure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would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different.</a:t>
            </a:r>
            <a:r>
              <a:rPr dirty="0" sz="2450" spc="5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see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from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either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argument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presented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this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section,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let’s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take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bringing-atoms-together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argument.</a:t>
            </a:r>
            <a:r>
              <a:rPr dirty="0" sz="2450" spc="36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4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levels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from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original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expand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merge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into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bands,</a:t>
            </a:r>
            <a:r>
              <a:rPr dirty="0" sz="2450" spc="3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those </a:t>
            </a:r>
            <a:r>
              <a:rPr dirty="0" sz="2450" spc="-20">
                <a:latin typeface="Times New Roman"/>
                <a:cs typeface="Times New Roman"/>
              </a:rPr>
              <a:t>original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energy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levels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very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different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for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different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types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20">
                <a:latin typeface="Times New Roman"/>
                <a:cs typeface="Times New Roman"/>
              </a:rPr>
              <a:t>of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atoms.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746860" y="878291"/>
            <a:ext cx="12274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11.1.</a:t>
            </a:r>
            <a:r>
              <a:rPr dirty="0" sz="1200" spc="15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46417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712210" algn="l"/>
              </a:tabLst>
            </a:pP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crystal</a:t>
            </a:r>
            <a:r>
              <a:rPr dirty="0" spc="125"/>
              <a:t> </a:t>
            </a:r>
            <a:r>
              <a:rPr dirty="0"/>
              <a:t>type</a:t>
            </a:r>
            <a:r>
              <a:rPr dirty="0" spc="125"/>
              <a:t> </a:t>
            </a:r>
            <a:r>
              <a:rPr dirty="0"/>
              <a:t>is</a:t>
            </a:r>
            <a:r>
              <a:rPr dirty="0" spc="125"/>
              <a:t> </a:t>
            </a:r>
            <a:r>
              <a:rPr dirty="0" spc="-20"/>
              <a:t>NaCl?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1679681"/>
            <a:ext cx="196088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simple</a:t>
            </a:r>
            <a:r>
              <a:rPr dirty="0" sz="2450" spc="-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cubic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5">
                <a:latin typeface="Times New Roman"/>
                <a:cs typeface="Times New Roman"/>
              </a:rPr>
              <a:t>fcc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25">
                <a:latin typeface="Times New Roman"/>
                <a:cs typeface="Times New Roman"/>
              </a:rPr>
              <a:t>bcc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other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5226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0"/>
              <a:t> </a:t>
            </a:r>
            <a:r>
              <a:rPr dirty="0" spc="70"/>
              <a:t>text</a:t>
            </a:r>
            <a:r>
              <a:rPr dirty="0" spc="65"/>
              <a:t> </a:t>
            </a:r>
            <a:r>
              <a:rPr dirty="0"/>
              <a:t>we</a:t>
            </a:r>
            <a:r>
              <a:rPr dirty="0" spc="65"/>
              <a:t> </a:t>
            </a:r>
            <a:r>
              <a:rPr dirty="0"/>
              <a:t>made</a:t>
            </a:r>
            <a:r>
              <a:rPr dirty="0" spc="65"/>
              <a:t> </a:t>
            </a:r>
            <a:r>
              <a:rPr dirty="0"/>
              <a:t>arguments</a:t>
            </a:r>
            <a:r>
              <a:rPr dirty="0" spc="65"/>
              <a:t> </a:t>
            </a:r>
            <a:r>
              <a:rPr dirty="0"/>
              <a:t>for</a:t>
            </a:r>
            <a:r>
              <a:rPr dirty="0" spc="65"/>
              <a:t> </a:t>
            </a:r>
            <a:r>
              <a:rPr dirty="0"/>
              <a:t>why</a:t>
            </a:r>
            <a:r>
              <a:rPr dirty="0" spc="65"/>
              <a:t> </a:t>
            </a:r>
            <a:r>
              <a:rPr dirty="0"/>
              <a:t>we</a:t>
            </a:r>
            <a:r>
              <a:rPr dirty="0" spc="65"/>
              <a:t> </a:t>
            </a:r>
            <a:r>
              <a:rPr dirty="0"/>
              <a:t>would</a:t>
            </a:r>
            <a:r>
              <a:rPr dirty="0" spc="65"/>
              <a:t> </a:t>
            </a:r>
            <a:r>
              <a:rPr dirty="0"/>
              <a:t>expect</a:t>
            </a:r>
            <a:r>
              <a:rPr dirty="0" spc="60"/>
              <a:t> </a:t>
            </a:r>
            <a:r>
              <a:rPr dirty="0" spc="-35"/>
              <a:t>allowed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/>
              <a:t>forbidden</a:t>
            </a:r>
            <a:r>
              <a:rPr dirty="0" spc="-15"/>
              <a:t> </a:t>
            </a:r>
            <a:r>
              <a:rPr dirty="0"/>
              <a:t>bands</a:t>
            </a:r>
            <a:r>
              <a:rPr dirty="0" spc="-15"/>
              <a:t> </a:t>
            </a:r>
            <a:r>
              <a:rPr dirty="0" spc="-20"/>
              <a:t>of</a:t>
            </a:r>
            <a:r>
              <a:rPr dirty="0" spc="-15"/>
              <a:t> </a:t>
            </a:r>
            <a:r>
              <a:rPr dirty="0"/>
              <a:t>energy</a:t>
            </a:r>
            <a:r>
              <a:rPr dirty="0" spc="-10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an</a:t>
            </a:r>
            <a:r>
              <a:rPr dirty="0" spc="-20"/>
              <a:t> </a:t>
            </a:r>
            <a:r>
              <a:rPr dirty="0"/>
              <a:t>electron</a:t>
            </a:r>
            <a:r>
              <a:rPr dirty="0" spc="-10"/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periodic</a:t>
            </a:r>
            <a:r>
              <a:rPr dirty="0" spc="-10"/>
              <a:t> poten- </a:t>
            </a:r>
            <a:r>
              <a:rPr dirty="0"/>
              <a:t>tial.</a:t>
            </a:r>
            <a:r>
              <a:rPr dirty="0" spc="140"/>
              <a:t>  </a:t>
            </a:r>
            <a:r>
              <a:rPr dirty="0"/>
              <a:t>In</a:t>
            </a:r>
            <a:r>
              <a:rPr dirty="0" spc="290"/>
              <a:t> </a:t>
            </a:r>
            <a:r>
              <a:rPr dirty="0"/>
              <a:t>which</a:t>
            </a:r>
            <a:r>
              <a:rPr dirty="0" spc="295"/>
              <a:t> </a:t>
            </a:r>
            <a:r>
              <a:rPr dirty="0"/>
              <a:t>situations</a:t>
            </a:r>
            <a:r>
              <a:rPr dirty="0" spc="290"/>
              <a:t> </a:t>
            </a:r>
            <a:r>
              <a:rPr dirty="0"/>
              <a:t>would</a:t>
            </a:r>
            <a:r>
              <a:rPr dirty="0" spc="290"/>
              <a:t> </a:t>
            </a:r>
            <a:r>
              <a:rPr dirty="0"/>
              <a:t>those</a:t>
            </a:r>
            <a:r>
              <a:rPr dirty="0" spc="290"/>
              <a:t> </a:t>
            </a:r>
            <a:r>
              <a:rPr dirty="0"/>
              <a:t>arguments</a:t>
            </a:r>
            <a:r>
              <a:rPr dirty="0" spc="295"/>
              <a:t> </a:t>
            </a:r>
            <a:r>
              <a:rPr dirty="0"/>
              <a:t>hold?</a:t>
            </a:r>
            <a:r>
              <a:rPr dirty="0" spc="150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929545"/>
            <a:ext cx="8255634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lower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top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barrier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(so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classically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trapped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single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well).</a:t>
            </a:r>
            <a:endParaRPr sz="2450">
              <a:latin typeface="Times New Roman"/>
              <a:cs typeface="Times New Roman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total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higher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than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top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potential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barrier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(so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classically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particle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would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able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propagate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freely).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applies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these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scenarios.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78291"/>
            <a:ext cx="8268334" cy="43732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3495">
              <a:lnSpc>
                <a:spcPct val="100000"/>
              </a:lnSpc>
              <a:spcBef>
                <a:spcPts val="95"/>
              </a:spcBef>
              <a:tabLst>
                <a:tab pos="416369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11.5.</a:t>
            </a:r>
            <a:r>
              <a:rPr dirty="0" sz="1200" spc="17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WHY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CRYSTALS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BAND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STRUCTURE?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23495" marR="5715">
              <a:lnSpc>
                <a:spcPct val="106700"/>
              </a:lnSpc>
            </a:pP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text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made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arguments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why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expect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allowed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forbidden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bands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electron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periodic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potential.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situations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those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arguments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hold?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 marL="394970" marR="6350" indent="-257810">
              <a:lnSpc>
                <a:spcPct val="106700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top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barrier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(so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classically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be </a:t>
            </a:r>
            <a:r>
              <a:rPr dirty="0" sz="1400" spc="80">
                <a:latin typeface="Times New Roman"/>
                <a:cs typeface="Times New Roman"/>
              </a:rPr>
              <a:t>trapped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single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well).</a:t>
            </a:r>
            <a:endParaRPr sz="1400">
              <a:latin typeface="Times New Roman"/>
              <a:cs typeface="Times New Roman"/>
            </a:endParaRPr>
          </a:p>
          <a:p>
            <a:pPr marL="393700" marR="6985" indent="-249554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top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potential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barrier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(so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classically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particle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be </a:t>
            </a:r>
            <a:r>
              <a:rPr dirty="0" sz="1400" spc="3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able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propagate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freely).</a:t>
            </a:r>
            <a:endParaRPr sz="1400">
              <a:latin typeface="Times New Roman"/>
              <a:cs typeface="Times New Roman"/>
            </a:endParaRPr>
          </a:p>
          <a:p>
            <a:pPr marL="394335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95">
                <a:latin typeface="Times New Roman"/>
                <a:cs typeface="Times New Roman"/>
              </a:rPr>
              <a:t>It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applies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scenarios.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67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355" b="1">
                <a:latin typeface="Georgia"/>
                <a:cs typeface="Georgia"/>
              </a:rPr>
              <a:t>  </a:t>
            </a:r>
            <a:r>
              <a:rPr dirty="0" sz="1400" spc="50">
                <a:latin typeface="Times New Roman"/>
                <a:cs typeface="Times New Roman"/>
              </a:rPr>
              <a:t>C.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Nothing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our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argument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depended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whether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was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above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below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barriers. </a:t>
            </a: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either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case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there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transmitted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reflected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barrier,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sum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up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reflected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barriers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result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small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except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k</a:t>
            </a:r>
            <a:r>
              <a:rPr dirty="0" sz="1400" spc="254">
                <a:latin typeface="Cambria"/>
                <a:cs typeface="Cambria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meet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resonance condition.</a:t>
            </a:r>
            <a:endParaRPr sz="1400">
              <a:latin typeface="Times New Roman"/>
              <a:cs typeface="Times New Roman"/>
            </a:endParaRPr>
          </a:p>
          <a:p>
            <a:pPr algn="just" marL="23495" marR="5715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might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think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would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be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barrier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height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since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electron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bound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inside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solid,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binding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results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boundary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effects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edge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solid.</a:t>
            </a:r>
            <a:r>
              <a:rPr dirty="0" sz="1400" spc="80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In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interior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tightly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bound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electrons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move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freely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throughout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lattice.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742721" y="878291"/>
            <a:ext cx="22320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80352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11.6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10" b="1">
                <a:latin typeface="Georgia"/>
                <a:cs typeface="Georgia"/>
              </a:rPr>
              <a:t>Magnetic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spc="-35" b="1">
                <a:latin typeface="Georgia"/>
                <a:cs typeface="Georgia"/>
              </a:rPr>
              <a:t>Materials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5"/>
              <a:t> </a:t>
            </a:r>
            <a:r>
              <a:rPr dirty="0"/>
              <a:t>solid</a:t>
            </a:r>
            <a:r>
              <a:rPr dirty="0" spc="180"/>
              <a:t> </a:t>
            </a:r>
            <a:r>
              <a:rPr dirty="0" spc="-20"/>
              <a:t>whose</a:t>
            </a:r>
            <a:r>
              <a:rPr dirty="0" spc="180"/>
              <a:t> </a:t>
            </a:r>
            <a:r>
              <a:rPr dirty="0"/>
              <a:t>atoms</a:t>
            </a:r>
            <a:r>
              <a:rPr dirty="0" spc="175"/>
              <a:t> </a:t>
            </a:r>
            <a:r>
              <a:rPr dirty="0"/>
              <a:t>have</a:t>
            </a:r>
            <a:r>
              <a:rPr dirty="0" spc="180"/>
              <a:t> </a:t>
            </a:r>
            <a:r>
              <a:rPr dirty="0"/>
              <a:t>all</a:t>
            </a:r>
            <a:r>
              <a:rPr dirty="0" spc="175"/>
              <a:t> </a:t>
            </a:r>
            <a:r>
              <a:rPr dirty="0"/>
              <a:t>their</a:t>
            </a:r>
            <a:r>
              <a:rPr dirty="0" spc="180"/>
              <a:t> </a:t>
            </a:r>
            <a:r>
              <a:rPr dirty="0"/>
              <a:t>subshells</a:t>
            </a:r>
            <a:r>
              <a:rPr dirty="0" spc="175"/>
              <a:t> </a:t>
            </a:r>
            <a:r>
              <a:rPr dirty="0" spc="-25"/>
              <a:t>filled</a:t>
            </a:r>
            <a:r>
              <a:rPr dirty="0" spc="175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346138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diamagnet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paramagnet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ferromagnet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these.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5"/>
              <a:t> </a:t>
            </a:r>
            <a:r>
              <a:rPr dirty="0"/>
              <a:t>solid</a:t>
            </a:r>
            <a:r>
              <a:rPr dirty="0" spc="180"/>
              <a:t> </a:t>
            </a:r>
            <a:r>
              <a:rPr dirty="0" spc="-20"/>
              <a:t>whose</a:t>
            </a:r>
            <a:r>
              <a:rPr dirty="0" spc="180"/>
              <a:t> </a:t>
            </a:r>
            <a:r>
              <a:rPr dirty="0"/>
              <a:t>atoms</a:t>
            </a:r>
            <a:r>
              <a:rPr dirty="0" spc="175"/>
              <a:t> </a:t>
            </a:r>
            <a:r>
              <a:rPr dirty="0"/>
              <a:t>have</a:t>
            </a:r>
            <a:r>
              <a:rPr dirty="0" spc="180"/>
              <a:t> </a:t>
            </a:r>
            <a:r>
              <a:rPr dirty="0"/>
              <a:t>all</a:t>
            </a:r>
            <a:r>
              <a:rPr dirty="0" spc="175"/>
              <a:t> </a:t>
            </a:r>
            <a:r>
              <a:rPr dirty="0"/>
              <a:t>their</a:t>
            </a:r>
            <a:r>
              <a:rPr dirty="0" spc="180"/>
              <a:t> </a:t>
            </a:r>
            <a:r>
              <a:rPr dirty="0"/>
              <a:t>subshells</a:t>
            </a:r>
            <a:r>
              <a:rPr dirty="0" spc="175"/>
              <a:t> </a:t>
            </a:r>
            <a:r>
              <a:rPr dirty="0" spc="-25"/>
              <a:t>filled</a:t>
            </a:r>
            <a:r>
              <a:rPr dirty="0" spc="175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346837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diamagnet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paramagnet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ferromagnet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10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could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these.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1546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0"/>
              <a:t> </a:t>
            </a:r>
            <a:r>
              <a:rPr dirty="0"/>
              <a:t>magnetic</a:t>
            </a:r>
            <a:r>
              <a:rPr dirty="0" spc="90"/>
              <a:t> </a:t>
            </a:r>
            <a:r>
              <a:rPr dirty="0"/>
              <a:t>susceptibility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paramagnet</a:t>
            </a:r>
            <a:r>
              <a:rPr dirty="0" spc="90"/>
              <a:t> </a:t>
            </a:r>
            <a:r>
              <a:rPr dirty="0"/>
              <a:t>is</a:t>
            </a:r>
            <a:r>
              <a:rPr dirty="0" spc="85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9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79681"/>
            <a:ext cx="149479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-10">
                <a:latin typeface="Times New Roman"/>
                <a:cs typeface="Times New Roman"/>
              </a:rPr>
              <a:t>Positive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 spc="-25">
                <a:latin typeface="Times New Roman"/>
                <a:cs typeface="Times New Roman"/>
              </a:rPr>
              <a:t>Negative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1546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0"/>
              <a:t> </a:t>
            </a:r>
            <a:r>
              <a:rPr dirty="0"/>
              <a:t>magnetic</a:t>
            </a:r>
            <a:r>
              <a:rPr dirty="0" spc="90"/>
              <a:t> </a:t>
            </a:r>
            <a:r>
              <a:rPr dirty="0"/>
              <a:t>susceptibility</a:t>
            </a:r>
            <a:r>
              <a:rPr dirty="0" spc="85"/>
              <a:t> </a:t>
            </a:r>
            <a:r>
              <a:rPr dirty="0"/>
              <a:t>of</a:t>
            </a:r>
            <a:r>
              <a:rPr dirty="0" spc="85"/>
              <a:t> </a:t>
            </a:r>
            <a:r>
              <a:rPr dirty="0"/>
              <a:t>a</a:t>
            </a:r>
            <a:r>
              <a:rPr dirty="0" spc="85"/>
              <a:t> </a:t>
            </a:r>
            <a:r>
              <a:rPr dirty="0"/>
              <a:t>paramagnet</a:t>
            </a:r>
            <a:r>
              <a:rPr dirty="0" spc="90"/>
              <a:t> </a:t>
            </a:r>
            <a:r>
              <a:rPr dirty="0"/>
              <a:t>is</a:t>
            </a:r>
            <a:r>
              <a:rPr dirty="0" spc="85"/>
              <a:t> </a:t>
            </a:r>
            <a:r>
              <a:rPr dirty="0"/>
              <a:t>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9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185293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Positive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Negative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Copper</a:t>
            </a:r>
            <a:r>
              <a:rPr dirty="0" spc="265"/>
              <a:t> </a:t>
            </a:r>
            <a:r>
              <a:rPr dirty="0"/>
              <a:t>is</a:t>
            </a:r>
            <a:r>
              <a:rPr dirty="0" spc="280"/>
              <a:t> </a:t>
            </a:r>
            <a:r>
              <a:rPr dirty="0" spc="-20"/>
              <a:t>classified</a:t>
            </a:r>
            <a:r>
              <a:rPr dirty="0" spc="275"/>
              <a:t> </a:t>
            </a:r>
            <a:r>
              <a:rPr dirty="0"/>
              <a:t>as</a:t>
            </a:r>
            <a:r>
              <a:rPr dirty="0" spc="275"/>
              <a:t> </a:t>
            </a:r>
            <a:r>
              <a:rPr dirty="0"/>
              <a:t>diamagnetic,</a:t>
            </a:r>
            <a:r>
              <a:rPr dirty="0" spc="325"/>
              <a:t> </a:t>
            </a:r>
            <a:r>
              <a:rPr dirty="0"/>
              <a:t>aluminum</a:t>
            </a:r>
            <a:r>
              <a:rPr dirty="0" spc="275"/>
              <a:t> </a:t>
            </a:r>
            <a:r>
              <a:rPr dirty="0"/>
              <a:t>paramagnetic.</a:t>
            </a:r>
            <a:r>
              <a:rPr dirty="0" spc="140"/>
              <a:t>  </a:t>
            </a:r>
            <a:r>
              <a:rPr dirty="0" spc="-25"/>
              <a:t>If </a:t>
            </a:r>
            <a:r>
              <a:rPr dirty="0"/>
              <a:t>you</a:t>
            </a:r>
            <a:r>
              <a:rPr dirty="0" spc="-5"/>
              <a:t> </a:t>
            </a:r>
            <a:r>
              <a:rPr dirty="0" spc="80"/>
              <a:t>put</a:t>
            </a:r>
            <a:r>
              <a:rPr dirty="0"/>
              <a:t> a</a:t>
            </a:r>
            <a:r>
              <a:rPr dirty="0" spc="10"/>
              <a:t> </a:t>
            </a:r>
            <a:r>
              <a:rPr dirty="0" spc="-10"/>
              <a:t>block</a:t>
            </a:r>
            <a:r>
              <a:rPr dirty="0" spc="10"/>
              <a:t> </a:t>
            </a:r>
            <a:r>
              <a:rPr dirty="0" spc="-10"/>
              <a:t>of</a:t>
            </a:r>
            <a:r>
              <a:rPr dirty="0" spc="5"/>
              <a:t> </a:t>
            </a:r>
            <a:r>
              <a:rPr dirty="0"/>
              <a:t>copper and</a:t>
            </a:r>
            <a:r>
              <a:rPr dirty="0" spc="10"/>
              <a:t> </a:t>
            </a:r>
            <a:r>
              <a:rPr dirty="0"/>
              <a:t>a</a:t>
            </a:r>
            <a:r>
              <a:rPr dirty="0" spc="5"/>
              <a:t> </a:t>
            </a:r>
            <a:r>
              <a:rPr dirty="0" spc="-10"/>
              <a:t>block</a:t>
            </a:r>
            <a:r>
              <a:rPr dirty="0" spc="5"/>
              <a:t> </a:t>
            </a:r>
            <a:r>
              <a:rPr dirty="0" spc="-10"/>
              <a:t>of</a:t>
            </a:r>
            <a:r>
              <a:rPr dirty="0" spc="10"/>
              <a:t> </a:t>
            </a:r>
            <a:r>
              <a:rPr dirty="0"/>
              <a:t>aluminum in</a:t>
            </a:r>
            <a:r>
              <a:rPr dirty="0" spc="10"/>
              <a:t> </a:t>
            </a:r>
            <a:r>
              <a:rPr dirty="0"/>
              <a:t>an</a:t>
            </a:r>
            <a:r>
              <a:rPr dirty="0" spc="5"/>
              <a:t> </a:t>
            </a:r>
            <a:r>
              <a:rPr dirty="0" spc="-10"/>
              <a:t>upward- </a:t>
            </a:r>
            <a:r>
              <a:rPr dirty="0"/>
              <a:t>pointing</a:t>
            </a:r>
            <a:r>
              <a:rPr dirty="0" spc="65"/>
              <a:t> </a:t>
            </a:r>
            <a:r>
              <a:rPr dirty="0"/>
              <a:t>magnetic</a:t>
            </a:r>
            <a:r>
              <a:rPr dirty="0" spc="70"/>
              <a:t> </a:t>
            </a:r>
            <a:r>
              <a:rPr dirty="0" spc="-25"/>
              <a:t>field,</a:t>
            </a:r>
            <a:r>
              <a:rPr dirty="0" spc="75"/>
              <a:t> </a:t>
            </a:r>
            <a:r>
              <a:rPr dirty="0"/>
              <a:t>what</a:t>
            </a:r>
            <a:r>
              <a:rPr dirty="0" spc="75"/>
              <a:t> </a:t>
            </a:r>
            <a:r>
              <a:rPr dirty="0" spc="-20"/>
              <a:t>will</a:t>
            </a:r>
            <a:r>
              <a:rPr dirty="0" spc="75"/>
              <a:t> </a:t>
            </a:r>
            <a:r>
              <a:rPr dirty="0"/>
              <a:t>happen?</a:t>
            </a:r>
            <a:r>
              <a:rPr dirty="0" spc="305"/>
              <a:t> </a:t>
            </a:r>
            <a:r>
              <a:rPr dirty="0"/>
              <a:t>(Choose</a:t>
            </a:r>
            <a:r>
              <a:rPr dirty="0" spc="7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21615"/>
            <a:ext cx="8260080" cy="31889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will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fields</a:t>
            </a:r>
            <a:r>
              <a:rPr dirty="0" sz="2450">
                <a:latin typeface="Times New Roman"/>
                <a:cs typeface="Times New Roman"/>
              </a:rPr>
              <a:t> pointing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upward.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fields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down- 	ward.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copper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field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up-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ward,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aluminum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downward.</a:t>
            </a:r>
            <a:endParaRPr sz="2450">
              <a:latin typeface="Times New Roman"/>
              <a:cs typeface="Times New Roman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copper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will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magnetic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field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ward,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aluminum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upward.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Copper</a:t>
            </a:r>
            <a:r>
              <a:rPr dirty="0" spc="265"/>
              <a:t> </a:t>
            </a:r>
            <a:r>
              <a:rPr dirty="0"/>
              <a:t>is</a:t>
            </a:r>
            <a:r>
              <a:rPr dirty="0" spc="280"/>
              <a:t> </a:t>
            </a:r>
            <a:r>
              <a:rPr dirty="0" spc="-20"/>
              <a:t>classified</a:t>
            </a:r>
            <a:r>
              <a:rPr dirty="0" spc="275"/>
              <a:t> </a:t>
            </a:r>
            <a:r>
              <a:rPr dirty="0"/>
              <a:t>as</a:t>
            </a:r>
            <a:r>
              <a:rPr dirty="0" spc="275"/>
              <a:t> </a:t>
            </a:r>
            <a:r>
              <a:rPr dirty="0"/>
              <a:t>diamagnetic,</a:t>
            </a:r>
            <a:r>
              <a:rPr dirty="0" spc="325"/>
              <a:t> </a:t>
            </a:r>
            <a:r>
              <a:rPr dirty="0"/>
              <a:t>aluminum</a:t>
            </a:r>
            <a:r>
              <a:rPr dirty="0" spc="275"/>
              <a:t> </a:t>
            </a:r>
            <a:r>
              <a:rPr dirty="0"/>
              <a:t>paramagnetic.</a:t>
            </a:r>
            <a:r>
              <a:rPr dirty="0" spc="140"/>
              <a:t>  </a:t>
            </a:r>
            <a:r>
              <a:rPr dirty="0" spc="-25"/>
              <a:t>If </a:t>
            </a:r>
            <a:r>
              <a:rPr dirty="0"/>
              <a:t>you</a:t>
            </a:r>
            <a:r>
              <a:rPr dirty="0" spc="-5"/>
              <a:t> </a:t>
            </a:r>
            <a:r>
              <a:rPr dirty="0" spc="80"/>
              <a:t>put</a:t>
            </a:r>
            <a:r>
              <a:rPr dirty="0"/>
              <a:t> a</a:t>
            </a:r>
            <a:r>
              <a:rPr dirty="0" spc="10"/>
              <a:t> </a:t>
            </a:r>
            <a:r>
              <a:rPr dirty="0" spc="-10"/>
              <a:t>block</a:t>
            </a:r>
            <a:r>
              <a:rPr dirty="0" spc="10"/>
              <a:t> </a:t>
            </a:r>
            <a:r>
              <a:rPr dirty="0" spc="-10"/>
              <a:t>of</a:t>
            </a:r>
            <a:r>
              <a:rPr dirty="0" spc="5"/>
              <a:t> </a:t>
            </a:r>
            <a:r>
              <a:rPr dirty="0"/>
              <a:t>copper and</a:t>
            </a:r>
            <a:r>
              <a:rPr dirty="0" spc="10"/>
              <a:t> </a:t>
            </a:r>
            <a:r>
              <a:rPr dirty="0"/>
              <a:t>a</a:t>
            </a:r>
            <a:r>
              <a:rPr dirty="0" spc="5"/>
              <a:t> </a:t>
            </a:r>
            <a:r>
              <a:rPr dirty="0" spc="-10"/>
              <a:t>block</a:t>
            </a:r>
            <a:r>
              <a:rPr dirty="0" spc="5"/>
              <a:t> </a:t>
            </a:r>
            <a:r>
              <a:rPr dirty="0" spc="-10"/>
              <a:t>of</a:t>
            </a:r>
            <a:r>
              <a:rPr dirty="0" spc="10"/>
              <a:t> </a:t>
            </a:r>
            <a:r>
              <a:rPr dirty="0"/>
              <a:t>aluminum in</a:t>
            </a:r>
            <a:r>
              <a:rPr dirty="0" spc="10"/>
              <a:t> </a:t>
            </a:r>
            <a:r>
              <a:rPr dirty="0"/>
              <a:t>an</a:t>
            </a:r>
            <a:r>
              <a:rPr dirty="0" spc="5"/>
              <a:t> </a:t>
            </a:r>
            <a:r>
              <a:rPr dirty="0" spc="-10"/>
              <a:t>upward- </a:t>
            </a:r>
            <a:r>
              <a:rPr dirty="0"/>
              <a:t>pointing</a:t>
            </a:r>
            <a:r>
              <a:rPr dirty="0" spc="65"/>
              <a:t> </a:t>
            </a:r>
            <a:r>
              <a:rPr dirty="0"/>
              <a:t>magnetic</a:t>
            </a:r>
            <a:r>
              <a:rPr dirty="0" spc="70"/>
              <a:t> </a:t>
            </a:r>
            <a:r>
              <a:rPr dirty="0" spc="-25"/>
              <a:t>field,</a:t>
            </a:r>
            <a:r>
              <a:rPr dirty="0" spc="75"/>
              <a:t> </a:t>
            </a:r>
            <a:r>
              <a:rPr dirty="0"/>
              <a:t>what</a:t>
            </a:r>
            <a:r>
              <a:rPr dirty="0" spc="75"/>
              <a:t> </a:t>
            </a:r>
            <a:r>
              <a:rPr dirty="0" spc="-20"/>
              <a:t>will</a:t>
            </a:r>
            <a:r>
              <a:rPr dirty="0" spc="75"/>
              <a:t> </a:t>
            </a:r>
            <a:r>
              <a:rPr dirty="0"/>
              <a:t>happen?</a:t>
            </a:r>
            <a:r>
              <a:rPr dirty="0" spc="305"/>
              <a:t> </a:t>
            </a:r>
            <a:r>
              <a:rPr dirty="0"/>
              <a:t>(Choose</a:t>
            </a:r>
            <a:r>
              <a:rPr dirty="0" spc="7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7700" cy="3808729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will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fields</a:t>
            </a:r>
            <a:r>
              <a:rPr dirty="0" sz="2450">
                <a:latin typeface="Times New Roman"/>
                <a:cs typeface="Times New Roman"/>
              </a:rPr>
              <a:t> pointing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upward.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fields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down- 	ward.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copper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will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field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up-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ward,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aluminum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downward.</a:t>
            </a:r>
            <a:endParaRPr sz="2450">
              <a:latin typeface="Times New Roman"/>
              <a:cs typeface="Times New Roman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copper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will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create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magnetic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80">
                <a:latin typeface="Times New Roman"/>
                <a:cs typeface="Times New Roman"/>
              </a:rPr>
              <a:t>field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pointing</a:t>
            </a:r>
            <a:r>
              <a:rPr dirty="0" sz="2450" spc="-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down-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ward,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aluminum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upward.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Copper</a:t>
            </a:r>
            <a:r>
              <a:rPr dirty="0" spc="265"/>
              <a:t> </a:t>
            </a:r>
            <a:r>
              <a:rPr dirty="0"/>
              <a:t>is</a:t>
            </a:r>
            <a:r>
              <a:rPr dirty="0" spc="280"/>
              <a:t> </a:t>
            </a:r>
            <a:r>
              <a:rPr dirty="0" spc="-20"/>
              <a:t>classified</a:t>
            </a:r>
            <a:r>
              <a:rPr dirty="0" spc="275"/>
              <a:t> </a:t>
            </a:r>
            <a:r>
              <a:rPr dirty="0"/>
              <a:t>as</a:t>
            </a:r>
            <a:r>
              <a:rPr dirty="0" spc="275"/>
              <a:t> </a:t>
            </a:r>
            <a:r>
              <a:rPr dirty="0"/>
              <a:t>diamagnetic,</a:t>
            </a:r>
            <a:r>
              <a:rPr dirty="0" spc="325"/>
              <a:t> </a:t>
            </a:r>
            <a:r>
              <a:rPr dirty="0"/>
              <a:t>aluminum</a:t>
            </a:r>
            <a:r>
              <a:rPr dirty="0" spc="275"/>
              <a:t> </a:t>
            </a:r>
            <a:r>
              <a:rPr dirty="0"/>
              <a:t>paramagnetic.</a:t>
            </a:r>
            <a:r>
              <a:rPr dirty="0" spc="140"/>
              <a:t>  </a:t>
            </a:r>
            <a:r>
              <a:rPr dirty="0" spc="-25"/>
              <a:t>If </a:t>
            </a:r>
            <a:r>
              <a:rPr dirty="0"/>
              <a:t>you</a:t>
            </a:r>
            <a:r>
              <a:rPr dirty="0" spc="295"/>
              <a:t> </a:t>
            </a:r>
            <a:r>
              <a:rPr dirty="0"/>
              <a:t>peek</a:t>
            </a:r>
            <a:r>
              <a:rPr dirty="0" spc="300"/>
              <a:t> </a:t>
            </a:r>
            <a:r>
              <a:rPr dirty="0" spc="120"/>
              <a:t>at</a:t>
            </a:r>
            <a:r>
              <a:rPr dirty="0" spc="295"/>
              <a:t> </a:t>
            </a:r>
            <a:r>
              <a:rPr dirty="0"/>
              <a:t>how</a:t>
            </a:r>
            <a:r>
              <a:rPr dirty="0" spc="295"/>
              <a:t> </a:t>
            </a:r>
            <a:r>
              <a:rPr dirty="0"/>
              <a:t>they</a:t>
            </a:r>
            <a:r>
              <a:rPr dirty="0" spc="300"/>
              <a:t> </a:t>
            </a:r>
            <a:r>
              <a:rPr dirty="0"/>
              <a:t>react</a:t>
            </a:r>
            <a:r>
              <a:rPr dirty="0" spc="290"/>
              <a:t> </a:t>
            </a:r>
            <a:r>
              <a:rPr dirty="0"/>
              <a:t>to</a:t>
            </a:r>
            <a:r>
              <a:rPr dirty="0" spc="295"/>
              <a:t> </a:t>
            </a:r>
            <a:r>
              <a:rPr dirty="0"/>
              <a:t>an</a:t>
            </a:r>
            <a:r>
              <a:rPr dirty="0" spc="300"/>
              <a:t> </a:t>
            </a:r>
            <a:r>
              <a:rPr dirty="0"/>
              <a:t>applied</a:t>
            </a:r>
            <a:r>
              <a:rPr dirty="0" spc="295"/>
              <a:t> </a:t>
            </a:r>
            <a:r>
              <a:rPr dirty="0"/>
              <a:t>magnetic</a:t>
            </a:r>
            <a:r>
              <a:rPr dirty="0" spc="295"/>
              <a:t> </a:t>
            </a:r>
            <a:r>
              <a:rPr dirty="0"/>
              <a:t>field</a:t>
            </a:r>
            <a:r>
              <a:rPr dirty="0" spc="300"/>
              <a:t> </a:t>
            </a:r>
            <a:r>
              <a:rPr dirty="0" spc="120"/>
              <a:t>at</a:t>
            </a:r>
            <a:r>
              <a:rPr dirty="0" spc="290"/>
              <a:t> </a:t>
            </a:r>
            <a:r>
              <a:rPr dirty="0" spc="-25"/>
              <a:t>the </a:t>
            </a:r>
            <a:r>
              <a:rPr dirty="0"/>
              <a:t>atomic </a:t>
            </a:r>
            <a:r>
              <a:rPr dirty="0" spc="-30"/>
              <a:t>level,</a:t>
            </a:r>
            <a:r>
              <a:rPr dirty="0" spc="10"/>
              <a:t> </a:t>
            </a:r>
            <a:r>
              <a:rPr dirty="0"/>
              <a:t>what</a:t>
            </a:r>
            <a:r>
              <a:rPr dirty="0" spc="5"/>
              <a:t> </a:t>
            </a:r>
            <a:r>
              <a:rPr dirty="0" spc="-20"/>
              <a:t>will</a:t>
            </a:r>
            <a:r>
              <a:rPr dirty="0" spc="10"/>
              <a:t> </a:t>
            </a:r>
            <a:r>
              <a:rPr dirty="0"/>
              <a:t>you</a:t>
            </a:r>
            <a:r>
              <a:rPr dirty="0" spc="10"/>
              <a:t> </a:t>
            </a:r>
            <a:r>
              <a:rPr dirty="0"/>
              <a:t>see?</a:t>
            </a:r>
            <a:r>
              <a:rPr dirty="0" spc="225"/>
              <a:t> </a:t>
            </a:r>
            <a:r>
              <a:rPr dirty="0"/>
              <a:t>(Choose</a:t>
            </a:r>
            <a:r>
              <a:rPr dirty="0" spc="1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60080" cy="419925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6715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Copper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show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diamagnetic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effect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param-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agnetic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effect.</a:t>
            </a:r>
            <a:r>
              <a:rPr dirty="0" sz="2450" spc="40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Aluminum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paramagnetic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effect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diamagnetic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effect.</a:t>
            </a:r>
            <a:endParaRPr sz="2450">
              <a:latin typeface="Times New Roman"/>
              <a:cs typeface="Times New Roman"/>
            </a:endParaRPr>
          </a:p>
          <a:p>
            <a:pPr algn="just"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-40">
                <a:latin typeface="Times New Roman"/>
                <a:cs typeface="Times New Roman"/>
              </a:rPr>
              <a:t>All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atoms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70">
                <a:latin typeface="Times New Roman"/>
                <a:cs typeface="Times New Roman"/>
              </a:rPr>
              <a:t>show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both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effects.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 spc="70">
                <a:latin typeface="Times New Roman"/>
                <a:cs typeface="Times New Roman"/>
              </a:rPr>
              <a:t>But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copper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diamagnetic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effect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stronger,</a:t>
            </a:r>
            <a:r>
              <a:rPr dirty="0" sz="2450" spc="2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aluminum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paramagnetic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effect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is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stronger.</a:t>
            </a:r>
            <a:endParaRPr sz="2450">
              <a:latin typeface="Times New Roman"/>
              <a:cs typeface="Times New Roman"/>
            </a:endParaRPr>
          </a:p>
          <a:p>
            <a:pPr algn="just" marL="386715" marR="635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Copper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shows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diamagnetic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effect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only.</a:t>
            </a:r>
            <a:r>
              <a:rPr dirty="0" sz="2450" spc="105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Aluminum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shows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50">
                <a:latin typeface="Times New Roman"/>
                <a:cs typeface="Times New Roman"/>
              </a:rPr>
              <a:t>both,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paramagnetic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stronger.</a:t>
            </a:r>
            <a:endParaRPr sz="2450">
              <a:latin typeface="Times New Roman"/>
              <a:cs typeface="Times New Roman"/>
            </a:endParaRPr>
          </a:p>
          <a:p>
            <a:pPr algn="just" marL="386080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Aluminum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shows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paramagnetic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effect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only.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Copper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shows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 spc="50">
                <a:latin typeface="Times New Roman"/>
                <a:cs typeface="Times New Roman"/>
              </a:rPr>
              <a:t>both,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80">
                <a:latin typeface="Times New Roman"/>
                <a:cs typeface="Times New Roman"/>
              </a:rPr>
              <a:t>but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diamagnetic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stronger.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402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11.1.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175"/>
              <a:t> </a:t>
            </a:r>
            <a:r>
              <a:rPr dirty="0"/>
              <a:t>each</a:t>
            </a:r>
            <a:r>
              <a:rPr dirty="0" spc="175"/>
              <a:t> </a:t>
            </a:r>
            <a:r>
              <a:rPr dirty="0"/>
              <a:t>of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 spc="-45"/>
              <a:t>following,</a:t>
            </a:r>
            <a:r>
              <a:rPr dirty="0" spc="204"/>
              <a:t> </a:t>
            </a:r>
            <a:r>
              <a:rPr dirty="0"/>
              <a:t>does</a:t>
            </a:r>
            <a:r>
              <a:rPr dirty="0" spc="175"/>
              <a:t> </a:t>
            </a:r>
            <a:r>
              <a:rPr dirty="0" spc="65"/>
              <a:t>it</a:t>
            </a:r>
            <a:r>
              <a:rPr dirty="0" spc="175"/>
              <a:t> </a:t>
            </a:r>
            <a:r>
              <a:rPr dirty="0"/>
              <a:t>A)</a:t>
            </a:r>
            <a:r>
              <a:rPr dirty="0" spc="175"/>
              <a:t> </a:t>
            </a:r>
            <a:r>
              <a:rPr dirty="0"/>
              <a:t>contribute</a:t>
            </a:r>
            <a:r>
              <a:rPr dirty="0" spc="175"/>
              <a:t> </a:t>
            </a:r>
            <a:r>
              <a:rPr dirty="0"/>
              <a:t>positively</a:t>
            </a:r>
            <a:r>
              <a:rPr dirty="0" spc="175"/>
              <a:t> </a:t>
            </a:r>
            <a:r>
              <a:rPr dirty="0"/>
              <a:t>to</a:t>
            </a:r>
            <a:r>
              <a:rPr dirty="0" spc="175"/>
              <a:t> </a:t>
            </a:r>
            <a:r>
              <a:rPr dirty="0" spc="-25"/>
              <a:t>the </a:t>
            </a:r>
            <a:r>
              <a:rPr dirty="0" spc="-20"/>
              <a:t>cohesive</a:t>
            </a:r>
            <a:r>
              <a:rPr dirty="0" spc="130"/>
              <a:t> </a:t>
            </a:r>
            <a:r>
              <a:rPr dirty="0"/>
              <a:t>energy,</a:t>
            </a:r>
            <a:r>
              <a:rPr dirty="0" spc="170"/>
              <a:t> </a:t>
            </a:r>
            <a:r>
              <a:rPr dirty="0"/>
              <a:t>B)</a:t>
            </a:r>
            <a:r>
              <a:rPr dirty="0" spc="145"/>
              <a:t> </a:t>
            </a:r>
            <a:r>
              <a:rPr dirty="0"/>
              <a:t>contribute</a:t>
            </a:r>
            <a:r>
              <a:rPr dirty="0" spc="140"/>
              <a:t> </a:t>
            </a:r>
            <a:r>
              <a:rPr dirty="0"/>
              <a:t>negatively</a:t>
            </a:r>
            <a:r>
              <a:rPr dirty="0" spc="145"/>
              <a:t> </a:t>
            </a:r>
            <a:r>
              <a:rPr dirty="0"/>
              <a:t>to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 spc="-20"/>
              <a:t>cohesive</a:t>
            </a:r>
            <a:r>
              <a:rPr dirty="0" spc="145"/>
              <a:t> </a:t>
            </a:r>
            <a:r>
              <a:rPr dirty="0" spc="-20"/>
              <a:t>energy, </a:t>
            </a:r>
            <a:r>
              <a:rPr dirty="0"/>
              <a:t>or</a:t>
            </a:r>
            <a:r>
              <a:rPr dirty="0" spc="190"/>
              <a:t> </a:t>
            </a:r>
            <a:r>
              <a:rPr dirty="0"/>
              <a:t>C)</a:t>
            </a:r>
            <a:r>
              <a:rPr dirty="0" spc="185"/>
              <a:t> </a:t>
            </a:r>
            <a:r>
              <a:rPr dirty="0"/>
              <a:t>not</a:t>
            </a:r>
            <a:r>
              <a:rPr dirty="0" spc="190"/>
              <a:t> </a:t>
            </a:r>
            <a:r>
              <a:rPr dirty="0"/>
              <a:t>contribute</a:t>
            </a:r>
            <a:r>
              <a:rPr dirty="0" spc="185"/>
              <a:t> </a:t>
            </a:r>
            <a:r>
              <a:rPr dirty="0"/>
              <a:t>to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 spc="-40"/>
              <a:t>cohesive</a:t>
            </a:r>
            <a:r>
              <a:rPr dirty="0" spc="190"/>
              <a:t> </a:t>
            </a:r>
            <a:r>
              <a:rPr dirty="0" spc="-10"/>
              <a:t>energy?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438836"/>
            <a:ext cx="745998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08610" indent="-295910">
              <a:lnSpc>
                <a:spcPct val="100000"/>
              </a:lnSpc>
              <a:spcBef>
                <a:spcPts val="1140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electric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attraction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oppositely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charged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ions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electric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repulsion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ions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charge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electric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repulsion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partially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unshielded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nuclei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04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Pauli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repulsion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78291"/>
            <a:ext cx="8268970" cy="32848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95"/>
              </a:spcBef>
              <a:tabLst>
                <a:tab pos="604710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23495" marR="5080">
              <a:lnSpc>
                <a:spcPct val="106700"/>
              </a:lnSpc>
            </a:pPr>
            <a:r>
              <a:rPr dirty="0" sz="1400" spc="50">
                <a:latin typeface="Times New Roman"/>
                <a:cs typeface="Times New Roman"/>
              </a:rPr>
              <a:t>Copper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classified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diamagnetic,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aluminum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paramagnetic.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If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you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peek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how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react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applied </a:t>
            </a:r>
            <a:r>
              <a:rPr dirty="0" sz="1400">
                <a:latin typeface="Times New Roman"/>
                <a:cs typeface="Times New Roman"/>
              </a:rPr>
              <a:t>magnetic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field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atomic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level,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what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will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see?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 marL="394970" marR="9525" indent="-257810">
              <a:lnSpc>
                <a:spcPct val="106700"/>
              </a:lnSpc>
              <a:spcBef>
                <a:spcPts val="1595"/>
              </a:spcBef>
              <a:buAutoNum type="alphaUcPeriod"/>
              <a:tabLst>
                <a:tab pos="394970" algn="l"/>
              </a:tabLst>
            </a:pPr>
            <a:r>
              <a:rPr dirty="0" sz="1400" spc="50">
                <a:latin typeface="Times New Roman"/>
                <a:cs typeface="Times New Roman"/>
              </a:rPr>
              <a:t>Copper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atoms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show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diamagnetic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effect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paramagnetic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effect.</a:t>
            </a:r>
            <a:r>
              <a:rPr dirty="0" sz="1400" spc="75">
                <a:latin typeface="Times New Roman"/>
                <a:cs typeface="Times New Roman"/>
              </a:rPr>
              <a:t>  </a:t>
            </a:r>
            <a:r>
              <a:rPr dirty="0" sz="1400" spc="10">
                <a:latin typeface="Times New Roman"/>
                <a:cs typeface="Times New Roman"/>
              </a:rPr>
              <a:t>Aluminum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atoms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show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paramagnetic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effect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diamagnetic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effect.</a:t>
            </a:r>
            <a:endParaRPr sz="1400">
              <a:latin typeface="Times New Roman"/>
              <a:cs typeface="Times New Roman"/>
            </a:endParaRPr>
          </a:p>
          <a:p>
            <a:pPr marL="393700" marR="6985" indent="-249554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394970" algn="l"/>
              </a:tabLst>
            </a:pPr>
            <a:r>
              <a:rPr dirty="0" sz="1400" spc="10">
                <a:latin typeface="Times New Roman"/>
                <a:cs typeface="Times New Roman"/>
              </a:rPr>
              <a:t>All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atoms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show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effects.</a:t>
            </a:r>
            <a:r>
              <a:rPr dirty="0" sz="1400" spc="475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But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copper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diamagnetic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effect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stronger,</a:t>
            </a:r>
            <a:r>
              <a:rPr dirty="0" sz="1400" spc="22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aluminum </a:t>
            </a:r>
            <a:r>
              <a:rPr dirty="0" sz="1400" spc="40">
                <a:latin typeface="Times New Roman"/>
                <a:cs typeface="Times New Roman"/>
              </a:rPr>
              <a:t>	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paramagnetic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effect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stronger.</a:t>
            </a:r>
            <a:endParaRPr sz="1400">
              <a:latin typeface="Times New Roman"/>
              <a:cs typeface="Times New Roman"/>
            </a:endParaRPr>
          </a:p>
          <a:p>
            <a:pPr marL="394335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50">
                <a:latin typeface="Times New Roman"/>
                <a:cs typeface="Times New Roman"/>
              </a:rPr>
              <a:t>Copper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shows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diamagnetic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effect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only.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Aluminum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shows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both,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paramagnetic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stronger.</a:t>
            </a:r>
            <a:endParaRPr sz="1400">
              <a:latin typeface="Times New Roman"/>
              <a:cs typeface="Times New Roman"/>
            </a:endParaRPr>
          </a:p>
          <a:p>
            <a:pPr marL="394970" indent="-259715">
              <a:lnSpc>
                <a:spcPct val="100000"/>
              </a:lnSpc>
              <a:spcBef>
                <a:spcPts val="1105"/>
              </a:spcBef>
              <a:buAutoNum type="alphaUcPeriod"/>
              <a:tabLst>
                <a:tab pos="394970" algn="l"/>
              </a:tabLst>
            </a:pPr>
            <a:r>
              <a:rPr dirty="0" sz="1400" spc="10">
                <a:latin typeface="Times New Roman"/>
                <a:cs typeface="Times New Roman"/>
              </a:rPr>
              <a:t>Aluminum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shows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paramagnetic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effect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only.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Copper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shows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both,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0">
                <a:latin typeface="Times New Roman"/>
                <a:cs typeface="Times New Roman"/>
              </a:rPr>
              <a:t>but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diamagnetic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is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stronger.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7472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 spc="25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8973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146040" algn="l"/>
              </a:tabLst>
            </a:pPr>
            <a:r>
              <a:rPr dirty="0" spc="-10"/>
              <a:t>Curie’s</a:t>
            </a:r>
            <a:r>
              <a:rPr dirty="0" spc="-15"/>
              <a:t> </a:t>
            </a:r>
            <a:r>
              <a:rPr dirty="0"/>
              <a:t>law</a:t>
            </a:r>
            <a:r>
              <a:rPr dirty="0" spc="-15"/>
              <a:t> </a:t>
            </a:r>
            <a:r>
              <a:rPr dirty="0"/>
              <a:t>says</a:t>
            </a:r>
            <a:r>
              <a:rPr dirty="0" spc="-15"/>
              <a:t> </a:t>
            </a:r>
            <a:r>
              <a:rPr dirty="0" spc="-10"/>
              <a:t>which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10"/>
              <a:t> following?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808021"/>
            <a:ext cx="8260080" cy="43256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825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induced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field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diamagnet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becomes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 	temperatures.</a:t>
            </a:r>
            <a:endParaRPr sz="2450">
              <a:latin typeface="Times New Roman"/>
              <a:cs typeface="Times New Roman"/>
            </a:endParaRPr>
          </a:p>
          <a:p>
            <a:pPr marL="386715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  <a:tab pos="1021715" algn="l"/>
                <a:tab pos="2134235" algn="l"/>
                <a:tab pos="2794635" algn="l"/>
                <a:tab pos="3160395" algn="l"/>
                <a:tab pos="3439795" algn="l"/>
                <a:tab pos="4889500" algn="l"/>
                <a:tab pos="6077585" algn="l"/>
                <a:tab pos="7070090" algn="l"/>
                <a:tab pos="7461250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induced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field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diamagnet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becomes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weaker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higher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temperatures.</a:t>
            </a:r>
            <a:endParaRPr sz="2450">
              <a:latin typeface="Times New Roman"/>
              <a:cs typeface="Times New Roman"/>
            </a:endParaRPr>
          </a:p>
          <a:p>
            <a:pPr marL="386715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induced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field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becomes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 	temperatures.</a:t>
            </a:r>
            <a:endParaRPr sz="2450">
              <a:latin typeface="Times New Roman"/>
              <a:cs typeface="Times New Roman"/>
            </a:endParaRPr>
          </a:p>
          <a:p>
            <a:pPr marL="386080" marR="762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induced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field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becomes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weaker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 	temperatures.</a:t>
            </a:r>
            <a:endParaRPr sz="2450">
              <a:latin typeface="Times New Roman"/>
              <a:cs typeface="Times New Roman"/>
            </a:endParaRPr>
          </a:p>
          <a:p>
            <a:pPr marL="386715" marR="5080" indent="-349885">
              <a:lnSpc>
                <a:spcPct val="101699"/>
              </a:lnSpc>
              <a:spcBef>
                <a:spcPts val="1000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Don’t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years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working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radioactive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materials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no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protective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gear.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8973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146040" algn="l"/>
              </a:tabLst>
            </a:pPr>
            <a:r>
              <a:rPr dirty="0" spc="-10"/>
              <a:t>Curie’s</a:t>
            </a:r>
            <a:r>
              <a:rPr dirty="0" spc="-15"/>
              <a:t> </a:t>
            </a:r>
            <a:r>
              <a:rPr dirty="0"/>
              <a:t>law</a:t>
            </a:r>
            <a:r>
              <a:rPr dirty="0" spc="-15"/>
              <a:t> </a:t>
            </a:r>
            <a:r>
              <a:rPr dirty="0"/>
              <a:t>says</a:t>
            </a:r>
            <a:r>
              <a:rPr dirty="0" spc="-15"/>
              <a:t> </a:t>
            </a:r>
            <a:r>
              <a:rPr dirty="0" spc="-10"/>
              <a:t>which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10"/>
              <a:t> following?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808021"/>
            <a:ext cx="8267700" cy="494601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825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induced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field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diamagnet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becomes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stronger</a:t>
            </a:r>
            <a:r>
              <a:rPr dirty="0" sz="2450" spc="23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 	temperatures.</a:t>
            </a:r>
            <a:endParaRPr sz="2450">
              <a:latin typeface="Times New Roman"/>
              <a:cs typeface="Times New Roman"/>
            </a:endParaRPr>
          </a:p>
          <a:p>
            <a:pPr marL="393700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1028700" algn="l"/>
                <a:tab pos="2141855" algn="l"/>
                <a:tab pos="2801620" algn="l"/>
                <a:tab pos="3168015" algn="l"/>
                <a:tab pos="3447415" algn="l"/>
                <a:tab pos="4896485" algn="l"/>
                <a:tab pos="6084570" algn="l"/>
                <a:tab pos="7077709" algn="l"/>
                <a:tab pos="7468234" algn="l"/>
              </a:tabLst>
            </a:pPr>
            <a:r>
              <a:rPr dirty="0" sz="2450" spc="-25">
                <a:latin typeface="Times New Roman"/>
                <a:cs typeface="Times New Roman"/>
              </a:rPr>
              <a:t>The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induced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field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of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diamagnet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becomes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weaker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95">
                <a:latin typeface="Times New Roman"/>
                <a:cs typeface="Times New Roman"/>
              </a:rPr>
              <a:t>at</a:t>
            </a:r>
            <a:r>
              <a:rPr dirty="0" sz="2450">
                <a:latin typeface="Times New Roman"/>
                <a:cs typeface="Times New Roman"/>
              </a:rPr>
              <a:t>	</a:t>
            </a:r>
            <a:r>
              <a:rPr dirty="0" sz="2450" spc="-25">
                <a:latin typeface="Times New Roman"/>
                <a:cs typeface="Times New Roman"/>
              </a:rPr>
              <a:t>higher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temperatures.</a:t>
            </a:r>
            <a:endParaRPr sz="2450">
              <a:latin typeface="Times New Roman"/>
              <a:cs typeface="Times New Roman"/>
            </a:endParaRPr>
          </a:p>
          <a:p>
            <a:pPr marL="393700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induced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field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becomes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stronger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 	temperatures.</a:t>
            </a:r>
            <a:endParaRPr sz="2450">
              <a:latin typeface="Times New Roman"/>
              <a:cs typeface="Times New Roman"/>
            </a:endParaRPr>
          </a:p>
          <a:p>
            <a:pPr marL="393065" marR="762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induced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field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</a:t>
            </a:r>
            <a:r>
              <a:rPr dirty="0" sz="2450" spc="204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becomes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weaker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higher 	temperatures.</a:t>
            </a:r>
            <a:endParaRPr sz="2450">
              <a:latin typeface="Times New Roman"/>
              <a:cs typeface="Times New Roman"/>
            </a:endParaRPr>
          </a:p>
          <a:p>
            <a:pPr marL="393700" marR="5080" indent="-349885">
              <a:lnSpc>
                <a:spcPct val="101699"/>
              </a:lnSpc>
              <a:spcBef>
                <a:spcPts val="1000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Don’t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spend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years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working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radioactive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materials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no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protective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gear.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302635" algn="l"/>
              </a:tabLst>
            </a:pPr>
            <a:r>
              <a:rPr dirty="0"/>
              <a:t>If</a:t>
            </a:r>
            <a:r>
              <a:rPr dirty="0" spc="229"/>
              <a:t> </a:t>
            </a:r>
            <a:r>
              <a:rPr dirty="0"/>
              <a:t>you</a:t>
            </a:r>
            <a:r>
              <a:rPr dirty="0" spc="229"/>
              <a:t> </a:t>
            </a:r>
            <a:r>
              <a:rPr dirty="0" spc="80"/>
              <a:t>put</a:t>
            </a:r>
            <a:r>
              <a:rPr dirty="0" spc="225"/>
              <a:t> </a:t>
            </a:r>
            <a:r>
              <a:rPr dirty="0"/>
              <a:t>some</a:t>
            </a:r>
            <a:r>
              <a:rPr dirty="0" spc="229"/>
              <a:t> </a:t>
            </a:r>
            <a:r>
              <a:rPr dirty="0" spc="-10"/>
              <a:t>solids</a:t>
            </a:r>
            <a:r>
              <a:rPr dirty="0" spc="235"/>
              <a:t> </a:t>
            </a:r>
            <a:r>
              <a:rPr dirty="0"/>
              <a:t>near</a:t>
            </a:r>
            <a:r>
              <a:rPr dirty="0" spc="225"/>
              <a:t> </a:t>
            </a:r>
            <a:r>
              <a:rPr dirty="0"/>
              <a:t>a</a:t>
            </a:r>
            <a:r>
              <a:rPr dirty="0" spc="229"/>
              <a:t> </a:t>
            </a:r>
            <a:r>
              <a:rPr dirty="0"/>
              <a:t>permanent</a:t>
            </a:r>
            <a:r>
              <a:rPr dirty="0" spc="225"/>
              <a:t> </a:t>
            </a:r>
            <a:r>
              <a:rPr dirty="0"/>
              <a:t>magnet,</a:t>
            </a:r>
            <a:r>
              <a:rPr dirty="0" spc="275"/>
              <a:t> </a:t>
            </a:r>
            <a:r>
              <a:rPr dirty="0"/>
              <a:t>which</a:t>
            </a:r>
            <a:r>
              <a:rPr dirty="0" spc="229"/>
              <a:t> </a:t>
            </a:r>
            <a:r>
              <a:rPr dirty="0"/>
              <a:t>will</a:t>
            </a:r>
            <a:r>
              <a:rPr dirty="0" spc="229"/>
              <a:t> </a:t>
            </a:r>
            <a:r>
              <a:rPr dirty="0" spc="-25"/>
              <a:t>be </a:t>
            </a:r>
            <a:r>
              <a:rPr dirty="0" spc="65"/>
              <a:t>attracted</a:t>
            </a:r>
            <a:r>
              <a:rPr dirty="0" spc="210"/>
              <a:t> </a:t>
            </a:r>
            <a:r>
              <a:rPr dirty="0"/>
              <a:t>to</a:t>
            </a:r>
            <a:r>
              <a:rPr dirty="0" spc="215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 spc="-10"/>
              <a:t>magnet?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220599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1651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diamagnet</a:t>
            </a:r>
            <a:endParaRPr sz="245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paramagnet</a:t>
            </a:r>
            <a:endParaRPr sz="2450">
              <a:latin typeface="Times New Roman"/>
              <a:cs typeface="Times New Roman"/>
            </a:endParaRPr>
          </a:p>
          <a:p>
            <a:pPr marL="2476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Both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Neither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302635" algn="l"/>
              </a:tabLst>
            </a:pPr>
            <a:r>
              <a:rPr dirty="0"/>
              <a:t>If</a:t>
            </a:r>
            <a:r>
              <a:rPr dirty="0" spc="229"/>
              <a:t> </a:t>
            </a:r>
            <a:r>
              <a:rPr dirty="0"/>
              <a:t>you</a:t>
            </a:r>
            <a:r>
              <a:rPr dirty="0" spc="229"/>
              <a:t> </a:t>
            </a:r>
            <a:r>
              <a:rPr dirty="0" spc="80"/>
              <a:t>put</a:t>
            </a:r>
            <a:r>
              <a:rPr dirty="0" spc="225"/>
              <a:t> </a:t>
            </a:r>
            <a:r>
              <a:rPr dirty="0"/>
              <a:t>some</a:t>
            </a:r>
            <a:r>
              <a:rPr dirty="0" spc="229"/>
              <a:t> </a:t>
            </a:r>
            <a:r>
              <a:rPr dirty="0" spc="-10"/>
              <a:t>solids</a:t>
            </a:r>
            <a:r>
              <a:rPr dirty="0" spc="235"/>
              <a:t> </a:t>
            </a:r>
            <a:r>
              <a:rPr dirty="0"/>
              <a:t>near</a:t>
            </a:r>
            <a:r>
              <a:rPr dirty="0" spc="225"/>
              <a:t> </a:t>
            </a:r>
            <a:r>
              <a:rPr dirty="0"/>
              <a:t>a</a:t>
            </a:r>
            <a:r>
              <a:rPr dirty="0" spc="229"/>
              <a:t> </a:t>
            </a:r>
            <a:r>
              <a:rPr dirty="0"/>
              <a:t>permanent</a:t>
            </a:r>
            <a:r>
              <a:rPr dirty="0" spc="225"/>
              <a:t> </a:t>
            </a:r>
            <a:r>
              <a:rPr dirty="0"/>
              <a:t>magnet,</a:t>
            </a:r>
            <a:r>
              <a:rPr dirty="0" spc="275"/>
              <a:t> </a:t>
            </a:r>
            <a:r>
              <a:rPr dirty="0"/>
              <a:t>which</a:t>
            </a:r>
            <a:r>
              <a:rPr dirty="0" spc="229"/>
              <a:t> </a:t>
            </a:r>
            <a:r>
              <a:rPr dirty="0"/>
              <a:t>will</a:t>
            </a:r>
            <a:r>
              <a:rPr dirty="0" spc="229"/>
              <a:t> </a:t>
            </a:r>
            <a:r>
              <a:rPr dirty="0" spc="-25"/>
              <a:t>be </a:t>
            </a:r>
            <a:r>
              <a:rPr dirty="0" spc="65"/>
              <a:t>attracted</a:t>
            </a:r>
            <a:r>
              <a:rPr dirty="0" spc="210"/>
              <a:t> </a:t>
            </a:r>
            <a:r>
              <a:rPr dirty="0"/>
              <a:t>to</a:t>
            </a:r>
            <a:r>
              <a:rPr dirty="0" spc="215"/>
              <a:t> </a:t>
            </a:r>
            <a:r>
              <a:rPr dirty="0"/>
              <a:t>the</a:t>
            </a:r>
            <a:r>
              <a:rPr dirty="0" spc="220"/>
              <a:t> </a:t>
            </a:r>
            <a:r>
              <a:rPr dirty="0" spc="-10"/>
              <a:t>magnet?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6430" cy="418846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24130">
              <a:lnSpc>
                <a:spcPct val="100000"/>
              </a:lnSpc>
              <a:spcBef>
                <a:spcPts val="1140"/>
              </a:spcBef>
            </a:pP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-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diamagnet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paramagnet</a:t>
            </a:r>
            <a:endParaRPr sz="2450">
              <a:latin typeface="Times New Roman"/>
              <a:cs typeface="Times New Roman"/>
            </a:endParaRPr>
          </a:p>
          <a:p>
            <a:pPr marL="31750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Both</a:t>
            </a:r>
            <a:endParaRPr sz="245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045"/>
              </a:spcBef>
            </a:pPr>
            <a:r>
              <a:rPr dirty="0" sz="2450">
                <a:latin typeface="Times New Roman"/>
                <a:cs typeface="Times New Roman"/>
              </a:rPr>
              <a:t>D.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Neither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6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line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field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>
                <a:latin typeface="Times New Roman"/>
                <a:cs typeface="Times New Roman"/>
              </a:rPr>
              <a:t>magnet.</a:t>
            </a:r>
            <a:r>
              <a:rPr dirty="0" sz="2450" spc="4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For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example,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if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North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end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permanent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magnet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2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next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</a:t>
            </a:r>
            <a:r>
              <a:rPr dirty="0" sz="2450" spc="2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then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side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</a:t>
            </a:r>
            <a:r>
              <a:rPr dirty="0" sz="2450" spc="30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South,</a:t>
            </a:r>
            <a:r>
              <a:rPr dirty="0" sz="2450" spc="3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will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attract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each</a:t>
            </a:r>
            <a:r>
              <a:rPr dirty="0" sz="2450" spc="3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other.</a:t>
            </a:r>
            <a:r>
              <a:rPr dirty="0" sz="2450" spc="150">
                <a:latin typeface="Times New Roman"/>
                <a:cs typeface="Times New Roman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diamagnet</a:t>
            </a:r>
            <a:r>
              <a:rPr dirty="0" sz="2450" spc="3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will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opposite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orientation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repelled.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742721" y="878291"/>
            <a:ext cx="22320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281813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Are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noble</a:t>
            </a:r>
            <a:r>
              <a:rPr dirty="0" spc="120"/>
              <a:t> </a:t>
            </a:r>
            <a:r>
              <a:rPr dirty="0" spc="-55"/>
              <a:t>gases.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50"/>
              <a:t>.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19315" y="1662460"/>
            <a:ext cx="2348865" cy="10382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diamagnetic,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or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10">
                <a:latin typeface="Times New Roman"/>
                <a:cs typeface="Times New Roman"/>
              </a:rPr>
              <a:t>paramagnetic?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742721" y="878291"/>
            <a:ext cx="22320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281813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Are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/>
              <a:t>noble</a:t>
            </a:r>
            <a:r>
              <a:rPr dirty="0" spc="120"/>
              <a:t> </a:t>
            </a:r>
            <a:r>
              <a:rPr dirty="0" spc="-55"/>
              <a:t>gases.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 spc="-50"/>
              <a:t>.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1662460"/>
            <a:ext cx="8281034" cy="3556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diamagnetic,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or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paramagnetic?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530" b="1">
                <a:latin typeface="Georgia"/>
                <a:cs typeface="Georg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Diamagnetic.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75">
                <a:latin typeface="Times New Roman"/>
                <a:cs typeface="Times New Roman"/>
              </a:rPr>
              <a:t>What</a:t>
            </a:r>
            <a:r>
              <a:rPr dirty="0" sz="2450" spc="-15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makes</a:t>
            </a:r>
            <a:r>
              <a:rPr dirty="0" sz="2450" spc="-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these</a:t>
            </a:r>
            <a:r>
              <a:rPr dirty="0" sz="2450" spc="-155">
                <a:latin typeface="Times New Roman"/>
                <a:cs typeface="Times New Roman"/>
              </a:rPr>
              <a:t> </a:t>
            </a:r>
            <a:r>
              <a:rPr dirty="0" sz="2450" spc="-65">
                <a:latin typeface="Times New Roman"/>
                <a:cs typeface="Times New Roman"/>
              </a:rPr>
              <a:t>gases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25">
                <a:latin typeface="Times New Roman"/>
                <a:cs typeface="Times New Roman"/>
              </a:rPr>
              <a:t>so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gosh-</a:t>
            </a:r>
            <a:r>
              <a:rPr dirty="0" sz="2450" spc="-10">
                <a:latin typeface="Times New Roman"/>
                <a:cs typeface="Times New Roman"/>
              </a:rPr>
              <a:t>darned </a:t>
            </a:r>
            <a:r>
              <a:rPr dirty="0" sz="2450">
                <a:latin typeface="Times New Roman"/>
                <a:cs typeface="Times New Roman"/>
              </a:rPr>
              <a:t>noble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outer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shells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completely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filled,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means </a:t>
            </a:r>
            <a:r>
              <a:rPr dirty="0" sz="2450">
                <a:latin typeface="Times New Roman"/>
                <a:cs typeface="Times New Roman"/>
              </a:rPr>
              <a:t>all their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paired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up,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which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means they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have</a:t>
            </a:r>
            <a:r>
              <a:rPr dirty="0" sz="2450" spc="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overall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moments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95">
                <a:latin typeface="Times New Roman"/>
                <a:cs typeface="Times New Roman"/>
              </a:rPr>
              <a:t>of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their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own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respond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paramagnetic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way. </a:t>
            </a:r>
            <a:r>
              <a:rPr dirty="0" sz="2450" spc="-25">
                <a:latin typeface="Times New Roman"/>
                <a:cs typeface="Times New Roman"/>
              </a:rPr>
              <a:t>Moreover,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don’t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bond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together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there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molecular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or </a:t>
            </a:r>
            <a:r>
              <a:rPr dirty="0" sz="2450">
                <a:latin typeface="Times New Roman"/>
                <a:cs typeface="Times New Roman"/>
              </a:rPr>
              <a:t>solid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bonds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complicate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structure.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43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10"/>
              <a:t>Inside</a:t>
            </a:r>
            <a:r>
              <a:rPr dirty="0" spc="-60"/>
              <a:t> </a:t>
            </a:r>
            <a:r>
              <a:rPr dirty="0"/>
              <a:t>a</a:t>
            </a:r>
            <a:r>
              <a:rPr dirty="0" spc="-60"/>
              <a:t> </a:t>
            </a:r>
            <a:r>
              <a:rPr dirty="0" spc="-25"/>
              <a:t>block</a:t>
            </a:r>
            <a:r>
              <a:rPr dirty="0" spc="-55"/>
              <a:t> </a:t>
            </a:r>
            <a:r>
              <a:rPr dirty="0" spc="-60"/>
              <a:t>of </a:t>
            </a:r>
            <a:r>
              <a:rPr dirty="0"/>
              <a:t>iron,</a:t>
            </a:r>
            <a:r>
              <a:rPr dirty="0" spc="-35"/>
              <a:t> </a:t>
            </a:r>
            <a:r>
              <a:rPr dirty="0" spc="-20"/>
              <a:t>where</a:t>
            </a:r>
            <a:r>
              <a:rPr dirty="0" spc="-55"/>
              <a:t> </a:t>
            </a:r>
            <a:r>
              <a:rPr dirty="0"/>
              <a:t>is</a:t>
            </a:r>
            <a:r>
              <a:rPr dirty="0" spc="-60"/>
              <a:t> </a:t>
            </a:r>
            <a:r>
              <a:rPr dirty="0"/>
              <a:t>the</a:t>
            </a:r>
            <a:r>
              <a:rPr dirty="0" spc="-55"/>
              <a:t> </a:t>
            </a:r>
            <a:r>
              <a:rPr dirty="0" spc="-10"/>
              <a:t>energy</a:t>
            </a:r>
            <a:r>
              <a:rPr dirty="0" spc="-60"/>
              <a:t> </a:t>
            </a:r>
            <a:r>
              <a:rPr dirty="0"/>
              <a:t>density</a:t>
            </a:r>
            <a:r>
              <a:rPr dirty="0" spc="-55"/>
              <a:t> </a:t>
            </a:r>
            <a:r>
              <a:rPr dirty="0"/>
              <a:t>typically</a:t>
            </a:r>
            <a:r>
              <a:rPr dirty="0" spc="-60"/>
              <a:t> </a:t>
            </a:r>
            <a:r>
              <a:rPr dirty="0" spc="-10"/>
              <a:t>higher: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62460"/>
            <a:ext cx="4887595" cy="10382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within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domain,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or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domains?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782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742721" y="878291"/>
            <a:ext cx="22320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9315" y="1208797"/>
            <a:ext cx="28936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A.</a:t>
            </a:r>
            <a:r>
              <a:rPr dirty="0" spc="-55"/>
              <a:t> </a:t>
            </a:r>
            <a:r>
              <a:rPr dirty="0"/>
              <a:t>within</a:t>
            </a:r>
            <a:r>
              <a:rPr dirty="0" spc="110"/>
              <a:t> </a:t>
            </a:r>
            <a:r>
              <a:rPr dirty="0"/>
              <a:t>a</a:t>
            </a:r>
            <a:r>
              <a:rPr dirty="0" spc="105"/>
              <a:t> </a:t>
            </a:r>
            <a:r>
              <a:rPr dirty="0"/>
              <a:t>domain,</a:t>
            </a:r>
            <a:r>
              <a:rPr dirty="0" spc="105"/>
              <a:t> </a:t>
            </a:r>
            <a:r>
              <a:rPr dirty="0" spc="-25"/>
              <a:t>or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07758" y="1714905"/>
            <a:ext cx="8267700" cy="1782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domains?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9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35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B,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boundary.</a:t>
            </a:r>
            <a:r>
              <a:rPr dirty="0" sz="2450" spc="5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Within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domain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magnetic </a:t>
            </a:r>
            <a:r>
              <a:rPr dirty="0" sz="2450">
                <a:latin typeface="Times New Roman"/>
                <a:cs typeface="Times New Roman"/>
              </a:rPr>
              <a:t>moments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are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aligned,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precisely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because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tends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lower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-10">
                <a:latin typeface="Times New Roman"/>
                <a:cs typeface="Times New Roman"/>
              </a:rPr>
              <a:t>energy.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-70"/>
              <a:t> </a:t>
            </a:r>
            <a:r>
              <a:rPr dirty="0"/>
              <a:t>superconductor</a:t>
            </a:r>
            <a:r>
              <a:rPr dirty="0" spc="-60"/>
              <a:t> </a:t>
            </a:r>
            <a:r>
              <a:rPr dirty="0" spc="-30"/>
              <a:t>completely</a:t>
            </a:r>
            <a:r>
              <a:rPr dirty="0" spc="-65"/>
              <a:t> </a:t>
            </a:r>
            <a:r>
              <a:rPr dirty="0" spc="-10"/>
              <a:t>repels</a:t>
            </a:r>
            <a:r>
              <a:rPr dirty="0" spc="-65"/>
              <a:t> </a:t>
            </a:r>
            <a:r>
              <a:rPr dirty="0"/>
              <a:t>external</a:t>
            </a:r>
            <a:r>
              <a:rPr dirty="0" spc="-65"/>
              <a:t> </a:t>
            </a:r>
            <a:r>
              <a:rPr dirty="0"/>
              <a:t>magnetic</a:t>
            </a:r>
            <a:r>
              <a:rPr dirty="0" spc="-65"/>
              <a:t> </a:t>
            </a:r>
            <a:r>
              <a:rPr dirty="0" spc="-50"/>
              <a:t>fields,</a:t>
            </a:r>
            <a:r>
              <a:rPr dirty="0" spc="-30"/>
              <a:t> </a:t>
            </a:r>
            <a:r>
              <a:rPr dirty="0" spc="-10"/>
              <a:t>lead- ing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 spc="-40"/>
              <a:t>zero</a:t>
            </a:r>
            <a:r>
              <a:rPr dirty="0" spc="-25"/>
              <a:t> </a:t>
            </a:r>
            <a:r>
              <a:rPr dirty="0" spc="-70"/>
              <a:t>field</a:t>
            </a:r>
            <a:r>
              <a:rPr dirty="0" spc="-30"/>
              <a:t> </a:t>
            </a:r>
            <a:r>
              <a:rPr dirty="0"/>
              <a:t>within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superconductors.</a:t>
            </a:r>
            <a:r>
              <a:rPr dirty="0" spc="350"/>
              <a:t> </a:t>
            </a:r>
            <a:r>
              <a:rPr dirty="0" spc="75"/>
              <a:t>What</a:t>
            </a:r>
            <a:r>
              <a:rPr dirty="0" spc="-25"/>
              <a:t> </a:t>
            </a:r>
            <a:r>
              <a:rPr dirty="0" spc="-20"/>
              <a:t>is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10"/>
              <a:t>magnetic </a:t>
            </a:r>
            <a:r>
              <a:rPr dirty="0"/>
              <a:t>susceptibility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45"/>
              <a:t> </a:t>
            </a:r>
            <a:r>
              <a:rPr dirty="0"/>
              <a:t>a</a:t>
            </a:r>
            <a:r>
              <a:rPr dirty="0" spc="45"/>
              <a:t> </a:t>
            </a:r>
            <a:r>
              <a:rPr dirty="0"/>
              <a:t>superconductor?</a:t>
            </a:r>
            <a:r>
              <a:rPr dirty="0" spc="275"/>
              <a:t> </a:t>
            </a:r>
            <a:r>
              <a:rPr dirty="0"/>
              <a:t>(Choose</a:t>
            </a:r>
            <a:r>
              <a:rPr dirty="0" spc="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8939" y="2421615"/>
            <a:ext cx="1962785" cy="35687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3065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393065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175" i="1">
                <a:latin typeface="Arial"/>
                <a:cs typeface="Arial"/>
              </a:rPr>
              <a:t>−</a:t>
            </a:r>
            <a:r>
              <a:rPr dirty="0" sz="2450" spc="175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93065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065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75" i="1">
                <a:latin typeface="Arial"/>
                <a:cs typeface="Arial"/>
              </a:rPr>
              <a:t>−</a:t>
            </a:r>
            <a:r>
              <a:rPr dirty="0" sz="2450" spc="175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93065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065" algn="l"/>
              </a:tabLst>
            </a:pPr>
            <a:r>
              <a:rPr dirty="0" sz="2450" spc="200" i="1">
                <a:latin typeface="Arial"/>
                <a:cs typeface="Arial"/>
              </a:rPr>
              <a:t>−</a:t>
            </a:r>
            <a:r>
              <a:rPr dirty="0" sz="2450" spc="200">
                <a:latin typeface="Times New Roman"/>
                <a:cs typeface="Times New Roman"/>
              </a:rPr>
              <a:t>1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45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9243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2430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39306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065" algn="l"/>
              </a:tabLst>
            </a:pP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25">
                <a:latin typeface="Cambria"/>
                <a:cs typeface="Cambria"/>
              </a:rPr>
              <a:t> </a:t>
            </a: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30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20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93065" indent="-34163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065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393065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&gt;</a:t>
            </a:r>
            <a:r>
              <a:rPr dirty="0" sz="2450" spc="145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402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11.1.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175"/>
              <a:t> </a:t>
            </a:r>
            <a:r>
              <a:rPr dirty="0"/>
              <a:t>each</a:t>
            </a:r>
            <a:r>
              <a:rPr dirty="0" spc="175"/>
              <a:t> </a:t>
            </a:r>
            <a:r>
              <a:rPr dirty="0"/>
              <a:t>of</a:t>
            </a:r>
            <a:r>
              <a:rPr dirty="0" spc="175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 spc="-45"/>
              <a:t>following,</a:t>
            </a:r>
            <a:r>
              <a:rPr dirty="0" spc="204"/>
              <a:t> </a:t>
            </a:r>
            <a:r>
              <a:rPr dirty="0"/>
              <a:t>does</a:t>
            </a:r>
            <a:r>
              <a:rPr dirty="0" spc="175"/>
              <a:t> </a:t>
            </a:r>
            <a:r>
              <a:rPr dirty="0" spc="65"/>
              <a:t>it</a:t>
            </a:r>
            <a:r>
              <a:rPr dirty="0" spc="175"/>
              <a:t> </a:t>
            </a:r>
            <a:r>
              <a:rPr dirty="0"/>
              <a:t>A)</a:t>
            </a:r>
            <a:r>
              <a:rPr dirty="0" spc="175"/>
              <a:t> </a:t>
            </a:r>
            <a:r>
              <a:rPr dirty="0"/>
              <a:t>contribute</a:t>
            </a:r>
            <a:r>
              <a:rPr dirty="0" spc="175"/>
              <a:t> </a:t>
            </a:r>
            <a:r>
              <a:rPr dirty="0"/>
              <a:t>positively</a:t>
            </a:r>
            <a:r>
              <a:rPr dirty="0" spc="175"/>
              <a:t> </a:t>
            </a:r>
            <a:r>
              <a:rPr dirty="0"/>
              <a:t>to</a:t>
            </a:r>
            <a:r>
              <a:rPr dirty="0" spc="175"/>
              <a:t> </a:t>
            </a:r>
            <a:r>
              <a:rPr dirty="0" spc="-25"/>
              <a:t>the </a:t>
            </a:r>
            <a:r>
              <a:rPr dirty="0" spc="-20"/>
              <a:t>cohesive</a:t>
            </a:r>
            <a:r>
              <a:rPr dirty="0" spc="130"/>
              <a:t> </a:t>
            </a:r>
            <a:r>
              <a:rPr dirty="0"/>
              <a:t>energy,</a:t>
            </a:r>
            <a:r>
              <a:rPr dirty="0" spc="170"/>
              <a:t> </a:t>
            </a:r>
            <a:r>
              <a:rPr dirty="0"/>
              <a:t>B)</a:t>
            </a:r>
            <a:r>
              <a:rPr dirty="0" spc="145"/>
              <a:t> </a:t>
            </a:r>
            <a:r>
              <a:rPr dirty="0"/>
              <a:t>contribute</a:t>
            </a:r>
            <a:r>
              <a:rPr dirty="0" spc="140"/>
              <a:t> </a:t>
            </a:r>
            <a:r>
              <a:rPr dirty="0"/>
              <a:t>negatively</a:t>
            </a:r>
            <a:r>
              <a:rPr dirty="0" spc="145"/>
              <a:t> </a:t>
            </a:r>
            <a:r>
              <a:rPr dirty="0"/>
              <a:t>to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 spc="-20"/>
              <a:t>cohesive</a:t>
            </a:r>
            <a:r>
              <a:rPr dirty="0" spc="145"/>
              <a:t> </a:t>
            </a:r>
            <a:r>
              <a:rPr dirty="0" spc="-20"/>
              <a:t>energy, </a:t>
            </a:r>
            <a:r>
              <a:rPr dirty="0"/>
              <a:t>or</a:t>
            </a:r>
            <a:r>
              <a:rPr dirty="0" spc="190"/>
              <a:t> </a:t>
            </a:r>
            <a:r>
              <a:rPr dirty="0"/>
              <a:t>C)</a:t>
            </a:r>
            <a:r>
              <a:rPr dirty="0" spc="185"/>
              <a:t> </a:t>
            </a:r>
            <a:r>
              <a:rPr dirty="0"/>
              <a:t>not</a:t>
            </a:r>
            <a:r>
              <a:rPr dirty="0" spc="190"/>
              <a:t> </a:t>
            </a:r>
            <a:r>
              <a:rPr dirty="0"/>
              <a:t>contribute</a:t>
            </a:r>
            <a:r>
              <a:rPr dirty="0" spc="185"/>
              <a:t> </a:t>
            </a:r>
            <a:r>
              <a:rPr dirty="0"/>
              <a:t>to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 spc="-40"/>
              <a:t>cohesive</a:t>
            </a:r>
            <a:r>
              <a:rPr dirty="0" spc="190"/>
              <a:t> </a:t>
            </a:r>
            <a:r>
              <a:rPr dirty="0" spc="-10"/>
              <a:t>energy?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3191" y="2375565"/>
            <a:ext cx="7459980" cy="4580890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308610" indent="-295910">
              <a:lnSpc>
                <a:spcPct val="100000"/>
              </a:lnSpc>
              <a:spcBef>
                <a:spcPts val="1635"/>
              </a:spcBef>
              <a:buAutoNum type="arabicPeriod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electric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55">
                <a:latin typeface="Times New Roman"/>
                <a:cs typeface="Times New Roman"/>
              </a:rPr>
              <a:t>attraction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oppositely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charged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ions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negatively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540"/>
              </a:spcBef>
              <a:buAutoNum type="arabicPeriod" startAt="2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electric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repulsion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ions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charge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positively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545"/>
              </a:spcBef>
              <a:buAutoNum type="arabicPeriod" startAt="3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electric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repulsion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between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partially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unshielded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nuclei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0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positively</a:t>
            </a:r>
            <a:endParaRPr sz="2450">
              <a:latin typeface="Times New Roman"/>
              <a:cs typeface="Times New Roman"/>
            </a:endParaRPr>
          </a:p>
          <a:p>
            <a:pPr marL="308610" indent="-295910">
              <a:lnSpc>
                <a:spcPct val="100000"/>
              </a:lnSpc>
              <a:spcBef>
                <a:spcPts val="1545"/>
              </a:spcBef>
              <a:buAutoNum type="arabicPeriod" startAt="4"/>
              <a:tabLst>
                <a:tab pos="308610" algn="l"/>
              </a:tabLst>
            </a:pPr>
            <a:r>
              <a:rPr dirty="0" sz="2450">
                <a:latin typeface="Times New Roman"/>
                <a:cs typeface="Times New Roman"/>
              </a:rPr>
              <a:t>Pauli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repulsion</a:t>
            </a:r>
            <a:endParaRPr sz="24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1545"/>
              </a:spcBef>
              <a:tabLst>
                <a:tab pos="1907539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10">
                <a:latin typeface="Times New Roman"/>
                <a:cs typeface="Times New Roman"/>
              </a:rPr>
              <a:t>positively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631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11.6.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MAGNETIC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MATERIALS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-70"/>
              <a:t> </a:t>
            </a:r>
            <a:r>
              <a:rPr dirty="0"/>
              <a:t>superconductor</a:t>
            </a:r>
            <a:r>
              <a:rPr dirty="0" spc="-60"/>
              <a:t> </a:t>
            </a:r>
            <a:r>
              <a:rPr dirty="0" spc="-30"/>
              <a:t>completely</a:t>
            </a:r>
            <a:r>
              <a:rPr dirty="0" spc="-65"/>
              <a:t> </a:t>
            </a:r>
            <a:r>
              <a:rPr dirty="0" spc="-10"/>
              <a:t>repels</a:t>
            </a:r>
            <a:r>
              <a:rPr dirty="0" spc="-65"/>
              <a:t> </a:t>
            </a:r>
            <a:r>
              <a:rPr dirty="0"/>
              <a:t>external</a:t>
            </a:r>
            <a:r>
              <a:rPr dirty="0" spc="-65"/>
              <a:t> </a:t>
            </a:r>
            <a:r>
              <a:rPr dirty="0"/>
              <a:t>magnetic</a:t>
            </a:r>
            <a:r>
              <a:rPr dirty="0" spc="-65"/>
              <a:t> </a:t>
            </a:r>
            <a:r>
              <a:rPr dirty="0" spc="-50"/>
              <a:t>fields,</a:t>
            </a:r>
            <a:r>
              <a:rPr dirty="0" spc="-30"/>
              <a:t> </a:t>
            </a:r>
            <a:r>
              <a:rPr dirty="0" spc="-10"/>
              <a:t>lead- ing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 spc="-40"/>
              <a:t>zero</a:t>
            </a:r>
            <a:r>
              <a:rPr dirty="0" spc="-25"/>
              <a:t> </a:t>
            </a:r>
            <a:r>
              <a:rPr dirty="0" spc="-70"/>
              <a:t>field</a:t>
            </a:r>
            <a:r>
              <a:rPr dirty="0" spc="-30"/>
              <a:t> </a:t>
            </a:r>
            <a:r>
              <a:rPr dirty="0"/>
              <a:t>within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superconductors.</a:t>
            </a:r>
            <a:r>
              <a:rPr dirty="0" spc="350"/>
              <a:t> </a:t>
            </a:r>
            <a:r>
              <a:rPr dirty="0" spc="75"/>
              <a:t>What</a:t>
            </a:r>
            <a:r>
              <a:rPr dirty="0" spc="-25"/>
              <a:t> </a:t>
            </a:r>
            <a:r>
              <a:rPr dirty="0" spc="-20"/>
              <a:t>is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 spc="-10"/>
              <a:t>magnetic </a:t>
            </a:r>
            <a:r>
              <a:rPr dirty="0"/>
              <a:t>susceptibility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45"/>
              <a:t> </a:t>
            </a:r>
            <a:r>
              <a:rPr dirty="0"/>
              <a:t>a</a:t>
            </a:r>
            <a:r>
              <a:rPr dirty="0" spc="45"/>
              <a:t> </a:t>
            </a:r>
            <a:r>
              <a:rPr dirty="0"/>
              <a:t>superconductor?</a:t>
            </a:r>
            <a:r>
              <a:rPr dirty="0" spc="275"/>
              <a:t> </a:t>
            </a:r>
            <a:r>
              <a:rPr dirty="0"/>
              <a:t>(Choose</a:t>
            </a:r>
            <a:r>
              <a:rPr dirty="0" spc="4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5045" y="2421615"/>
            <a:ext cx="8291830" cy="45681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175" i="1">
                <a:latin typeface="Arial"/>
                <a:cs typeface="Arial"/>
              </a:rPr>
              <a:t>−</a:t>
            </a:r>
            <a:r>
              <a:rPr dirty="0" sz="2450" spc="175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175" i="1">
                <a:latin typeface="Arial"/>
                <a:cs typeface="Arial"/>
              </a:rPr>
              <a:t>−</a:t>
            </a:r>
            <a:r>
              <a:rPr dirty="0" sz="2450" spc="175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 spc="200" i="1">
                <a:latin typeface="Arial"/>
                <a:cs typeface="Arial"/>
              </a:rPr>
              <a:t>−</a:t>
            </a:r>
            <a:r>
              <a:rPr dirty="0" sz="2450" spc="200">
                <a:latin typeface="Times New Roman"/>
                <a:cs typeface="Times New Roman"/>
              </a:rPr>
              <a:t>1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5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45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0</a:t>
            </a:r>
            <a:endParaRPr sz="2450">
              <a:latin typeface="Times New Roman"/>
              <a:cs typeface="Times New Roman"/>
            </a:endParaRPr>
          </a:p>
          <a:p>
            <a:pPr marL="407034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Times New Roman"/>
                <a:cs typeface="Times New Roman"/>
              </a:rPr>
              <a:t>0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25">
                <a:latin typeface="Cambria"/>
                <a:cs typeface="Cambria"/>
              </a:rPr>
              <a:t> </a:t>
            </a: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30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&lt;</a:t>
            </a:r>
            <a:r>
              <a:rPr dirty="0" sz="2450" spc="120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407034" indent="-341630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7034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385">
                <a:latin typeface="Times New Roman"/>
                <a:cs typeface="Times New Roman"/>
              </a:rPr>
              <a:t>=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406400" indent="-380365">
              <a:lnSpc>
                <a:spcPct val="100000"/>
              </a:lnSpc>
              <a:spcBef>
                <a:spcPts val="1045"/>
              </a:spcBef>
              <a:buFont typeface="Times New Roman"/>
              <a:buAutoNum type="alphaUcPeriod"/>
              <a:tabLst>
                <a:tab pos="406400" algn="l"/>
              </a:tabLst>
            </a:pPr>
            <a:r>
              <a:rPr dirty="0" sz="2450" spc="320">
                <a:latin typeface="Cambria"/>
                <a:cs typeface="Cambria"/>
              </a:rPr>
              <a:t>χ</a:t>
            </a:r>
            <a:r>
              <a:rPr dirty="0" sz="2450" spc="150">
                <a:latin typeface="Cambria"/>
                <a:cs typeface="Cambria"/>
              </a:rPr>
              <a:t> </a:t>
            </a:r>
            <a:r>
              <a:rPr dirty="0" sz="2450" spc="515">
                <a:latin typeface="Cambria"/>
                <a:cs typeface="Cambria"/>
              </a:rPr>
              <a:t>&gt;</a:t>
            </a:r>
            <a:r>
              <a:rPr dirty="0" sz="2450" spc="145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1</a:t>
            </a:r>
            <a:endParaRPr sz="24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39"/>
              </a:spcBef>
              <a:tabLst>
                <a:tab pos="16338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B.</a:t>
            </a:r>
            <a:r>
              <a:rPr dirty="0" sz="2450" spc="2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order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cancel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out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external</a:t>
            </a:r>
            <a:r>
              <a:rPr dirty="0" sz="2450" spc="2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magnetic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field</a:t>
            </a:r>
            <a:endParaRPr sz="245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50"/>
              </a:spcBef>
              <a:tabLst>
                <a:tab pos="381000" algn="l"/>
              </a:tabLst>
            </a:pPr>
            <a:r>
              <a:rPr dirty="0" sz="2450" spc="-1030">
                <a:latin typeface="Cambria"/>
                <a:cs typeface="Cambria"/>
              </a:rPr>
              <a:t>B</a:t>
            </a:r>
            <a:r>
              <a:rPr dirty="0" baseline="14739" sz="3675" spc="247">
                <a:latin typeface="Cambria"/>
                <a:cs typeface="Cambria"/>
              </a:rPr>
              <a:t>⃗</a:t>
            </a:r>
            <a:r>
              <a:rPr dirty="0" baseline="14739" sz="3675">
                <a:latin typeface="Cambria"/>
                <a:cs typeface="Cambria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superconductor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set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up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internal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field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 spc="285" i="1">
                <a:latin typeface="Arial"/>
                <a:cs typeface="Arial"/>
              </a:rPr>
              <a:t>−</a:t>
            </a:r>
            <a:r>
              <a:rPr dirty="0" sz="2450" spc="-910">
                <a:latin typeface="Cambria"/>
                <a:cs typeface="Cambria"/>
              </a:rPr>
              <a:t>B</a:t>
            </a:r>
            <a:r>
              <a:rPr dirty="0" baseline="14739" sz="3675" spc="427">
                <a:latin typeface="Cambria"/>
                <a:cs typeface="Cambria"/>
              </a:rPr>
              <a:t>⃗</a:t>
            </a:r>
            <a:r>
              <a:rPr dirty="0" baseline="14739" sz="3675" spc="-232">
                <a:latin typeface="Cambria"/>
                <a:cs typeface="Cambria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63904" y="878291"/>
            <a:ext cx="17100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225996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40" b="1">
                <a:latin typeface="Georgia"/>
                <a:cs typeface="Georgia"/>
              </a:rPr>
              <a:t>11.7</a:t>
            </a:r>
            <a:r>
              <a:rPr dirty="0" sz="1700" b="1">
                <a:latin typeface="Georgia"/>
                <a:cs typeface="Georgia"/>
              </a:rPr>
              <a:t>	Heat</a:t>
            </a:r>
            <a:r>
              <a:rPr dirty="0" sz="1700" spc="8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Capacity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55"/>
              <a:t> </a:t>
            </a:r>
            <a:r>
              <a:rPr dirty="0"/>
              <a:t>law</a:t>
            </a:r>
            <a:r>
              <a:rPr dirty="0" spc="55"/>
              <a:t> </a:t>
            </a:r>
            <a:r>
              <a:rPr dirty="0"/>
              <a:t>of</a:t>
            </a:r>
            <a:r>
              <a:rPr dirty="0" spc="60"/>
              <a:t> </a:t>
            </a:r>
            <a:r>
              <a:rPr dirty="0"/>
              <a:t>Dulong</a:t>
            </a:r>
            <a:r>
              <a:rPr dirty="0" spc="55"/>
              <a:t> </a:t>
            </a:r>
            <a:r>
              <a:rPr dirty="0"/>
              <a:t>and</a:t>
            </a:r>
            <a:r>
              <a:rPr dirty="0" spc="55"/>
              <a:t> </a:t>
            </a:r>
            <a:r>
              <a:rPr dirty="0" spc="70"/>
              <a:t>Petit</a:t>
            </a:r>
            <a:r>
              <a:rPr dirty="0" spc="50"/>
              <a:t> </a:t>
            </a:r>
            <a:r>
              <a:rPr dirty="0"/>
              <a:t>says</a:t>
            </a:r>
            <a:r>
              <a:rPr dirty="0" spc="55"/>
              <a:t> </a:t>
            </a:r>
            <a:r>
              <a:rPr dirty="0" spc="114"/>
              <a:t>that</a:t>
            </a:r>
            <a:r>
              <a:rPr dirty="0" spc="55"/>
              <a:t> </a:t>
            </a:r>
            <a:r>
              <a:rPr dirty="0" spc="120"/>
              <a:t>at</a:t>
            </a:r>
            <a:r>
              <a:rPr dirty="0" spc="60"/>
              <a:t> </a:t>
            </a:r>
            <a:r>
              <a:rPr dirty="0"/>
              <a:t>room</a:t>
            </a:r>
            <a:r>
              <a:rPr dirty="0" spc="55"/>
              <a:t> </a:t>
            </a:r>
            <a:r>
              <a:rPr dirty="0"/>
              <a:t>temperature</a:t>
            </a:r>
            <a:r>
              <a:rPr dirty="0" spc="55"/>
              <a:t> </a:t>
            </a:r>
            <a:r>
              <a:rPr dirty="0" spc="-20"/>
              <a:t>most solids</a:t>
            </a:r>
            <a:r>
              <a:rPr dirty="0" spc="-125"/>
              <a:t> </a:t>
            </a:r>
            <a:r>
              <a:rPr dirty="0"/>
              <a:t>have</a:t>
            </a:r>
            <a:r>
              <a:rPr dirty="0" spc="3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35"/>
              <a:t> </a:t>
            </a:r>
            <a:r>
              <a:rPr dirty="0"/>
              <a:t>all</a:t>
            </a:r>
            <a:r>
              <a:rPr dirty="0" spc="35"/>
              <a:t> </a:t>
            </a:r>
            <a:r>
              <a:rPr dirty="0" spc="114"/>
              <a:t>that</a:t>
            </a:r>
            <a:r>
              <a:rPr dirty="0" spc="3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522033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heat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capacity.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heat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capacity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unit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atom.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heat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capacity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unit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55"/>
              <a:t> </a:t>
            </a:r>
            <a:r>
              <a:rPr dirty="0"/>
              <a:t>law</a:t>
            </a:r>
            <a:r>
              <a:rPr dirty="0" spc="55"/>
              <a:t> </a:t>
            </a:r>
            <a:r>
              <a:rPr dirty="0"/>
              <a:t>of</a:t>
            </a:r>
            <a:r>
              <a:rPr dirty="0" spc="60"/>
              <a:t> </a:t>
            </a:r>
            <a:r>
              <a:rPr dirty="0"/>
              <a:t>Dulong</a:t>
            </a:r>
            <a:r>
              <a:rPr dirty="0" spc="55"/>
              <a:t> </a:t>
            </a:r>
            <a:r>
              <a:rPr dirty="0"/>
              <a:t>and</a:t>
            </a:r>
            <a:r>
              <a:rPr dirty="0" spc="55"/>
              <a:t> </a:t>
            </a:r>
            <a:r>
              <a:rPr dirty="0" spc="70"/>
              <a:t>Petit</a:t>
            </a:r>
            <a:r>
              <a:rPr dirty="0" spc="50"/>
              <a:t> </a:t>
            </a:r>
            <a:r>
              <a:rPr dirty="0"/>
              <a:t>says</a:t>
            </a:r>
            <a:r>
              <a:rPr dirty="0" spc="55"/>
              <a:t> </a:t>
            </a:r>
            <a:r>
              <a:rPr dirty="0" spc="114"/>
              <a:t>that</a:t>
            </a:r>
            <a:r>
              <a:rPr dirty="0" spc="55"/>
              <a:t> </a:t>
            </a:r>
            <a:r>
              <a:rPr dirty="0" spc="120"/>
              <a:t>at</a:t>
            </a:r>
            <a:r>
              <a:rPr dirty="0" spc="60"/>
              <a:t> </a:t>
            </a:r>
            <a:r>
              <a:rPr dirty="0"/>
              <a:t>room</a:t>
            </a:r>
            <a:r>
              <a:rPr dirty="0" spc="55"/>
              <a:t> </a:t>
            </a:r>
            <a:r>
              <a:rPr dirty="0"/>
              <a:t>temperature</a:t>
            </a:r>
            <a:r>
              <a:rPr dirty="0" spc="55"/>
              <a:t> </a:t>
            </a:r>
            <a:r>
              <a:rPr dirty="0" spc="-20"/>
              <a:t>most solids</a:t>
            </a:r>
            <a:r>
              <a:rPr dirty="0" spc="-125"/>
              <a:t> </a:t>
            </a:r>
            <a:r>
              <a:rPr dirty="0"/>
              <a:t>have</a:t>
            </a:r>
            <a:r>
              <a:rPr dirty="0" spc="3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35"/>
              <a:t> </a:t>
            </a:r>
            <a:r>
              <a:rPr dirty="0"/>
              <a:t>all</a:t>
            </a:r>
            <a:r>
              <a:rPr dirty="0" spc="35"/>
              <a:t> </a:t>
            </a:r>
            <a:r>
              <a:rPr dirty="0" spc="114"/>
              <a:t>that</a:t>
            </a:r>
            <a:r>
              <a:rPr dirty="0" spc="3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523176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total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heat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capacity.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heat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capacity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unit</a:t>
            </a:r>
            <a:r>
              <a:rPr dirty="0" sz="2450" spc="1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atom.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same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heat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capacity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per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unit</a:t>
            </a:r>
            <a:r>
              <a:rPr dirty="0" sz="2450" spc="1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mass.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125"/>
              <a:t> </a:t>
            </a:r>
            <a:r>
              <a:rPr dirty="0"/>
              <a:t>primary</a:t>
            </a:r>
            <a:r>
              <a:rPr dirty="0" spc="130"/>
              <a:t> </a:t>
            </a:r>
            <a:r>
              <a:rPr dirty="0" spc="-40"/>
              <a:t>difference</a:t>
            </a:r>
            <a:r>
              <a:rPr dirty="0" spc="135"/>
              <a:t> </a:t>
            </a:r>
            <a:r>
              <a:rPr dirty="0"/>
              <a:t>between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Dulong</a:t>
            </a:r>
            <a:r>
              <a:rPr dirty="0" spc="130"/>
              <a:t> </a:t>
            </a:r>
            <a:r>
              <a:rPr dirty="0"/>
              <a:t>and</a:t>
            </a:r>
            <a:r>
              <a:rPr dirty="0" spc="135"/>
              <a:t> </a:t>
            </a:r>
            <a:r>
              <a:rPr dirty="0" spc="75"/>
              <a:t>Petit</a:t>
            </a:r>
            <a:r>
              <a:rPr dirty="0" spc="130"/>
              <a:t> </a:t>
            </a:r>
            <a:r>
              <a:rPr dirty="0"/>
              <a:t>model</a:t>
            </a:r>
            <a:r>
              <a:rPr dirty="0" spc="135"/>
              <a:t> </a:t>
            </a:r>
            <a:r>
              <a:rPr dirty="0" spc="-25"/>
              <a:t>and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Einstein</a:t>
            </a:r>
            <a:r>
              <a:rPr dirty="0" spc="114"/>
              <a:t> </a:t>
            </a:r>
            <a:r>
              <a:rPr dirty="0"/>
              <a:t>model</a:t>
            </a:r>
            <a:r>
              <a:rPr dirty="0" spc="120"/>
              <a:t> </a:t>
            </a:r>
            <a:r>
              <a:rPr dirty="0" spc="-50"/>
              <a:t>is.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2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60715" cy="38195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6715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first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oscillations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classically,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while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Ein-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stein’s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mechanically.</a:t>
            </a:r>
            <a:endParaRPr sz="2450">
              <a:latin typeface="Times New Roman"/>
              <a:cs typeface="Times New Roman"/>
            </a:endParaRPr>
          </a:p>
          <a:p>
            <a:pPr algn="just"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first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oscillation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independent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related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system.</a:t>
            </a:r>
            <a:endParaRPr sz="2450">
              <a:latin typeface="Times New Roman"/>
              <a:cs typeface="Times New Roman"/>
            </a:endParaRPr>
          </a:p>
          <a:p>
            <a:pPr algn="just" marL="386715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model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considers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only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nuclei,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while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Einstein’s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also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electrons.</a:t>
            </a:r>
            <a:endParaRPr sz="2450">
              <a:latin typeface="Times New Roman"/>
              <a:cs typeface="Times New Roman"/>
            </a:endParaRPr>
          </a:p>
          <a:p>
            <a:pPr algn="just" marL="386080" marR="5715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model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time,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space,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velocity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classically,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while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relativistic.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125"/>
              <a:t> </a:t>
            </a:r>
            <a:r>
              <a:rPr dirty="0"/>
              <a:t>primary</a:t>
            </a:r>
            <a:r>
              <a:rPr dirty="0" spc="130"/>
              <a:t> </a:t>
            </a:r>
            <a:r>
              <a:rPr dirty="0" spc="-40"/>
              <a:t>difference</a:t>
            </a:r>
            <a:r>
              <a:rPr dirty="0" spc="135"/>
              <a:t> </a:t>
            </a:r>
            <a:r>
              <a:rPr dirty="0"/>
              <a:t>between</a:t>
            </a:r>
            <a:r>
              <a:rPr dirty="0" spc="130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Dulong</a:t>
            </a:r>
            <a:r>
              <a:rPr dirty="0" spc="130"/>
              <a:t> </a:t>
            </a:r>
            <a:r>
              <a:rPr dirty="0"/>
              <a:t>and</a:t>
            </a:r>
            <a:r>
              <a:rPr dirty="0" spc="135"/>
              <a:t> </a:t>
            </a:r>
            <a:r>
              <a:rPr dirty="0" spc="75"/>
              <a:t>Petit</a:t>
            </a:r>
            <a:r>
              <a:rPr dirty="0" spc="130"/>
              <a:t> </a:t>
            </a:r>
            <a:r>
              <a:rPr dirty="0"/>
              <a:t>model</a:t>
            </a:r>
            <a:r>
              <a:rPr dirty="0" spc="135"/>
              <a:t> </a:t>
            </a:r>
            <a:r>
              <a:rPr dirty="0" spc="-25"/>
              <a:t>and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/>
              <a:t>Einstein</a:t>
            </a:r>
            <a:r>
              <a:rPr dirty="0" spc="114"/>
              <a:t> </a:t>
            </a:r>
            <a:r>
              <a:rPr dirty="0"/>
              <a:t>model</a:t>
            </a:r>
            <a:r>
              <a:rPr dirty="0" spc="120"/>
              <a:t> </a:t>
            </a:r>
            <a:r>
              <a:rPr dirty="0" spc="-50"/>
              <a:t>is.</a:t>
            </a:r>
            <a:r>
              <a:rPr dirty="0" spc="-229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2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8334" cy="44399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first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oscillations</a:t>
            </a:r>
            <a:r>
              <a:rPr dirty="0" sz="2450" spc="-1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classically,</a:t>
            </a:r>
            <a:r>
              <a:rPr dirty="0" sz="2450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while</a:t>
            </a:r>
            <a:r>
              <a:rPr dirty="0" sz="2450" spc="-1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Ein- </a:t>
            </a:r>
            <a:r>
              <a:rPr dirty="0" sz="2450" spc="-2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stein’s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mechanically.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first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oscillation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independent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other,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while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related</a:t>
            </a:r>
            <a:r>
              <a:rPr dirty="0" sz="2450" spc="2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system.</a:t>
            </a:r>
            <a:endParaRPr sz="2450">
              <a:latin typeface="Times New Roman"/>
              <a:cs typeface="Times New Roman"/>
            </a:endParaRPr>
          </a:p>
          <a:p>
            <a:pPr algn="just" marL="393700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model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considers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only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nuclei,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while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Einstein’s</a:t>
            </a:r>
            <a:r>
              <a:rPr dirty="0" sz="2450" spc="-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also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electrons.</a:t>
            </a:r>
            <a:endParaRPr sz="2450">
              <a:latin typeface="Times New Roman"/>
              <a:cs typeface="Times New Roman"/>
            </a:endParaRPr>
          </a:p>
          <a:p>
            <a:pPr algn="just" marL="393065" marR="5715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first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model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time,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space,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8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velocity</a:t>
            </a:r>
            <a:r>
              <a:rPr dirty="0" sz="2450" spc="-8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classically,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while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-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relativistic.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Einstein’s</a:t>
            </a:r>
            <a:r>
              <a:rPr dirty="0" spc="55"/>
              <a:t> </a:t>
            </a:r>
            <a:r>
              <a:rPr dirty="0"/>
              <a:t>model</a:t>
            </a:r>
            <a:r>
              <a:rPr dirty="0" spc="65"/>
              <a:t> </a:t>
            </a:r>
            <a:r>
              <a:rPr dirty="0"/>
              <a:t>generally</a:t>
            </a:r>
            <a:r>
              <a:rPr dirty="0" spc="65"/>
              <a:t> </a:t>
            </a:r>
            <a:r>
              <a:rPr dirty="0" spc="-20"/>
              <a:t>improves</a:t>
            </a:r>
            <a:r>
              <a:rPr dirty="0" spc="65"/>
              <a:t> </a:t>
            </a:r>
            <a:r>
              <a:rPr dirty="0"/>
              <a:t>upon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law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Dulong</a:t>
            </a:r>
            <a:r>
              <a:rPr dirty="0" spc="65"/>
              <a:t> </a:t>
            </a:r>
            <a:r>
              <a:rPr dirty="0" spc="-25"/>
              <a:t>and </a:t>
            </a:r>
            <a:r>
              <a:rPr dirty="0" spc="60"/>
              <a:t>Petit.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0"/>
              <a:t> </a:t>
            </a:r>
            <a:r>
              <a:rPr dirty="0"/>
              <a:t>all</a:t>
            </a:r>
            <a:r>
              <a:rPr dirty="0" spc="80"/>
              <a:t> </a:t>
            </a:r>
            <a:r>
              <a:rPr dirty="0" spc="114"/>
              <a:t>that</a:t>
            </a:r>
            <a:r>
              <a:rPr dirty="0" spc="8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042037"/>
            <a:ext cx="3824604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low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temperatures.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room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temperatures.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temperatures.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Einstein’s</a:t>
            </a:r>
            <a:r>
              <a:rPr dirty="0" spc="55"/>
              <a:t> </a:t>
            </a:r>
            <a:r>
              <a:rPr dirty="0"/>
              <a:t>model</a:t>
            </a:r>
            <a:r>
              <a:rPr dirty="0" spc="65"/>
              <a:t> </a:t>
            </a:r>
            <a:r>
              <a:rPr dirty="0"/>
              <a:t>generally</a:t>
            </a:r>
            <a:r>
              <a:rPr dirty="0" spc="65"/>
              <a:t> </a:t>
            </a:r>
            <a:r>
              <a:rPr dirty="0" spc="-20"/>
              <a:t>improves</a:t>
            </a:r>
            <a:r>
              <a:rPr dirty="0" spc="65"/>
              <a:t> </a:t>
            </a:r>
            <a:r>
              <a:rPr dirty="0"/>
              <a:t>upon</a:t>
            </a:r>
            <a:r>
              <a:rPr dirty="0" spc="65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law</a:t>
            </a:r>
            <a:r>
              <a:rPr dirty="0" spc="65"/>
              <a:t> </a:t>
            </a:r>
            <a:r>
              <a:rPr dirty="0"/>
              <a:t>of</a:t>
            </a:r>
            <a:r>
              <a:rPr dirty="0" spc="65"/>
              <a:t> </a:t>
            </a:r>
            <a:r>
              <a:rPr dirty="0"/>
              <a:t>Dulong</a:t>
            </a:r>
            <a:r>
              <a:rPr dirty="0" spc="65"/>
              <a:t> </a:t>
            </a:r>
            <a:r>
              <a:rPr dirty="0" spc="-25"/>
              <a:t>and </a:t>
            </a:r>
            <a:r>
              <a:rPr dirty="0" spc="60"/>
              <a:t>Petit.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10"/>
              <a:t> </a:t>
            </a:r>
            <a:r>
              <a:rPr dirty="0"/>
              <a:t>all</a:t>
            </a:r>
            <a:r>
              <a:rPr dirty="0" spc="80"/>
              <a:t> </a:t>
            </a:r>
            <a:r>
              <a:rPr dirty="0" spc="114"/>
              <a:t>that</a:t>
            </a:r>
            <a:r>
              <a:rPr dirty="0" spc="85"/>
              <a:t> </a:t>
            </a:r>
            <a:r>
              <a:rPr dirty="0" spc="-1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383667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2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low</a:t>
            </a:r>
            <a:r>
              <a:rPr dirty="0" sz="2450" spc="2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room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temperatures.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temperatures.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A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41184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75"/>
              <a:t> </a:t>
            </a:r>
            <a:r>
              <a:rPr dirty="0"/>
              <a:t>primary</a:t>
            </a:r>
            <a:r>
              <a:rPr dirty="0" spc="-65"/>
              <a:t> difference</a:t>
            </a:r>
            <a:r>
              <a:rPr dirty="0" spc="-70"/>
              <a:t> </a:t>
            </a:r>
            <a:r>
              <a:rPr dirty="0" spc="-30"/>
              <a:t>between</a:t>
            </a:r>
            <a:r>
              <a:rPr dirty="0" spc="-70"/>
              <a:t> </a:t>
            </a:r>
            <a:r>
              <a:rPr dirty="0" spc="-25"/>
              <a:t>Einstein’s</a:t>
            </a:r>
            <a:r>
              <a:rPr dirty="0" spc="-70"/>
              <a:t> </a:t>
            </a:r>
            <a:r>
              <a:rPr dirty="0" spc="-30"/>
              <a:t>model</a:t>
            </a:r>
            <a:r>
              <a:rPr dirty="0" spc="-70"/>
              <a:t> </a:t>
            </a:r>
            <a:r>
              <a:rPr dirty="0"/>
              <a:t>and</a:t>
            </a:r>
            <a:r>
              <a:rPr dirty="0" spc="-70"/>
              <a:t> </a:t>
            </a:r>
            <a:r>
              <a:rPr dirty="0" spc="-90"/>
              <a:t>Debye’s</a:t>
            </a:r>
            <a:r>
              <a:rPr dirty="0" spc="-70"/>
              <a:t> </a:t>
            </a:r>
            <a:r>
              <a:rPr dirty="0" spc="-10"/>
              <a:t>model </a:t>
            </a:r>
            <a:r>
              <a:rPr dirty="0" spc="-50"/>
              <a:t>is.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5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61350" cy="38195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6715" marR="762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 spc="-10">
                <a:latin typeface="Times New Roman"/>
                <a:cs typeface="Times New Roman"/>
              </a:rPr>
              <a:t>Einstein’s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oscillations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classically,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while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De-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bye’s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mechanically.</a:t>
            </a:r>
            <a:endParaRPr sz="2450">
              <a:latin typeface="Times New Roman"/>
              <a:cs typeface="Times New Roman"/>
            </a:endParaRPr>
          </a:p>
          <a:p>
            <a:pPr algn="just"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every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oscillation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independent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Debye’s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interre-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lated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system.</a:t>
            </a:r>
            <a:endParaRPr sz="2450">
              <a:latin typeface="Times New Roman"/>
              <a:cs typeface="Times New Roman"/>
            </a:endParaRPr>
          </a:p>
          <a:p>
            <a:pPr algn="just" marL="386715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 spc="-10">
                <a:latin typeface="Times New Roman"/>
                <a:cs typeface="Times New Roman"/>
              </a:rPr>
              <a:t>Einstein’s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considers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only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nuclei,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while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Debye’s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also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electrons.</a:t>
            </a:r>
            <a:endParaRPr sz="2450">
              <a:latin typeface="Times New Roman"/>
              <a:cs typeface="Times New Roman"/>
            </a:endParaRPr>
          </a:p>
          <a:p>
            <a:pPr algn="just" marL="386080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time,</a:t>
            </a:r>
            <a:r>
              <a:rPr dirty="0" sz="2450" spc="5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space,</a:t>
            </a:r>
            <a:r>
              <a:rPr dirty="0" sz="2450" spc="5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velocity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classically, </a:t>
            </a:r>
            <a:r>
              <a:rPr dirty="0" sz="2450" spc="-4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while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Debye’s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relativistic.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41184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75"/>
              <a:t> </a:t>
            </a:r>
            <a:r>
              <a:rPr dirty="0"/>
              <a:t>primary</a:t>
            </a:r>
            <a:r>
              <a:rPr dirty="0" spc="-65"/>
              <a:t> difference</a:t>
            </a:r>
            <a:r>
              <a:rPr dirty="0" spc="-70"/>
              <a:t> </a:t>
            </a:r>
            <a:r>
              <a:rPr dirty="0" spc="-30"/>
              <a:t>between</a:t>
            </a:r>
            <a:r>
              <a:rPr dirty="0" spc="-70"/>
              <a:t> </a:t>
            </a:r>
            <a:r>
              <a:rPr dirty="0" spc="-25"/>
              <a:t>Einstein’s</a:t>
            </a:r>
            <a:r>
              <a:rPr dirty="0" spc="-70"/>
              <a:t> </a:t>
            </a:r>
            <a:r>
              <a:rPr dirty="0" spc="-30"/>
              <a:t>model</a:t>
            </a:r>
            <a:r>
              <a:rPr dirty="0" spc="-70"/>
              <a:t> </a:t>
            </a:r>
            <a:r>
              <a:rPr dirty="0"/>
              <a:t>and</a:t>
            </a:r>
            <a:r>
              <a:rPr dirty="0" spc="-70"/>
              <a:t> </a:t>
            </a:r>
            <a:r>
              <a:rPr dirty="0" spc="-90"/>
              <a:t>Debye’s</a:t>
            </a:r>
            <a:r>
              <a:rPr dirty="0" spc="-70"/>
              <a:t> </a:t>
            </a:r>
            <a:r>
              <a:rPr dirty="0" spc="-10"/>
              <a:t>model </a:t>
            </a:r>
            <a:r>
              <a:rPr dirty="0" spc="-50"/>
              <a:t>is.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5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8334" cy="44399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762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-10">
                <a:latin typeface="Times New Roman"/>
                <a:cs typeface="Times New Roman"/>
              </a:rPr>
              <a:t>Einstein’s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oscillations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50">
                <a:latin typeface="Times New Roman"/>
                <a:cs typeface="Times New Roman"/>
              </a:rPr>
              <a:t>classically,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while</a:t>
            </a:r>
            <a:r>
              <a:rPr dirty="0" sz="2450" spc="-6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De- </a:t>
            </a:r>
            <a:r>
              <a:rPr dirty="0" sz="2450" spc="-25">
                <a:latin typeface="Times New Roman"/>
                <a:cs typeface="Times New Roman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bye’s</a:t>
            </a:r>
            <a:r>
              <a:rPr dirty="0" sz="2450" spc="1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quantum</a:t>
            </a:r>
            <a:r>
              <a:rPr dirty="0" sz="2450" spc="1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mechanically.</a:t>
            </a:r>
            <a:endParaRPr sz="2450">
              <a:latin typeface="Times New Roman"/>
              <a:cs typeface="Times New Roman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every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atomic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oscillation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independent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every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other,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while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Debye’s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them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interre-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lated</a:t>
            </a:r>
            <a:r>
              <a:rPr dirty="0" sz="2450" spc="2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system.</a:t>
            </a:r>
            <a:endParaRPr sz="2450">
              <a:latin typeface="Times New Roman"/>
              <a:cs typeface="Times New Roman"/>
            </a:endParaRPr>
          </a:p>
          <a:p>
            <a:pPr algn="just" marL="393700" marR="762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-10">
                <a:latin typeface="Times New Roman"/>
                <a:cs typeface="Times New Roman"/>
              </a:rPr>
              <a:t>Einstein’s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considers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only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nuclei,</a:t>
            </a:r>
            <a:r>
              <a:rPr dirty="0" sz="2450" spc="-3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while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85">
                <a:latin typeface="Times New Roman"/>
                <a:cs typeface="Times New Roman"/>
              </a:rPr>
              <a:t>Debye’s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 </a:t>
            </a:r>
            <a:r>
              <a:rPr dirty="0" sz="2450" spc="-10">
                <a:latin typeface="Times New Roman"/>
                <a:cs typeface="Times New Roman"/>
              </a:rPr>
              <a:t>	</a:t>
            </a:r>
            <a:r>
              <a:rPr dirty="0" sz="2450">
                <a:latin typeface="Times New Roman"/>
                <a:cs typeface="Times New Roman"/>
              </a:rPr>
              <a:t>also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factors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electrons.</a:t>
            </a:r>
            <a:endParaRPr sz="2450">
              <a:latin typeface="Times New Roman"/>
              <a:cs typeface="Times New Roman"/>
            </a:endParaRPr>
          </a:p>
          <a:p>
            <a:pPr algn="just" marL="393065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Times New Roman"/>
                <a:cs typeface="Times New Roman"/>
              </a:rPr>
              <a:t>Einstein’s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treats</a:t>
            </a:r>
            <a:r>
              <a:rPr dirty="0" sz="2450" spc="43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time,</a:t>
            </a:r>
            <a:r>
              <a:rPr dirty="0" sz="2450" spc="5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space,</a:t>
            </a:r>
            <a:r>
              <a:rPr dirty="0" sz="2450" spc="5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velocity</a:t>
            </a:r>
            <a:r>
              <a:rPr dirty="0" sz="2450" spc="430">
                <a:latin typeface="Times New Roman"/>
                <a:cs typeface="Times New Roman"/>
              </a:rPr>
              <a:t> </a:t>
            </a:r>
            <a:r>
              <a:rPr dirty="0" sz="2450" spc="-40">
                <a:latin typeface="Times New Roman"/>
                <a:cs typeface="Times New Roman"/>
              </a:rPr>
              <a:t>classically, </a:t>
            </a:r>
            <a:r>
              <a:rPr dirty="0" sz="2450" spc="-40">
                <a:latin typeface="Times New Roman"/>
                <a:cs typeface="Times New Roman"/>
              </a:rPr>
              <a:t>	</a:t>
            </a:r>
            <a:r>
              <a:rPr dirty="0" sz="2450" spc="-20">
                <a:latin typeface="Times New Roman"/>
                <a:cs typeface="Times New Roman"/>
              </a:rPr>
              <a:t>while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55">
                <a:latin typeface="Times New Roman"/>
                <a:cs typeface="Times New Roman"/>
              </a:rPr>
              <a:t>Debye’s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model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relativistic.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B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402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11.1.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280"/>
              <a:t> </a:t>
            </a:r>
            <a:r>
              <a:rPr dirty="0"/>
              <a:t>ice,</a:t>
            </a:r>
            <a:r>
              <a:rPr dirty="0" spc="350"/>
              <a:t> </a:t>
            </a:r>
            <a:r>
              <a:rPr dirty="0"/>
              <a:t>hydrogens</a:t>
            </a:r>
            <a:r>
              <a:rPr dirty="0" spc="295"/>
              <a:t> </a:t>
            </a:r>
            <a:r>
              <a:rPr dirty="0"/>
              <a:t>are</a:t>
            </a:r>
            <a:r>
              <a:rPr dirty="0" spc="290"/>
              <a:t> </a:t>
            </a:r>
            <a:r>
              <a:rPr dirty="0"/>
              <a:t>bonded</a:t>
            </a:r>
            <a:r>
              <a:rPr dirty="0" spc="290"/>
              <a:t> </a:t>
            </a:r>
            <a:r>
              <a:rPr dirty="0"/>
              <a:t>to</a:t>
            </a:r>
            <a:r>
              <a:rPr dirty="0" spc="290"/>
              <a:t> </a:t>
            </a:r>
            <a:r>
              <a:rPr dirty="0"/>
              <a:t>oxygens</a:t>
            </a:r>
            <a:r>
              <a:rPr dirty="0" spc="295"/>
              <a:t> </a:t>
            </a:r>
            <a:r>
              <a:rPr dirty="0"/>
              <a:t>covalently</a:t>
            </a:r>
            <a:r>
              <a:rPr dirty="0" spc="290"/>
              <a:t> </a:t>
            </a:r>
            <a:r>
              <a:rPr dirty="0"/>
              <a:t>and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 spc="-25"/>
              <a:t>re- </a:t>
            </a:r>
            <a:r>
              <a:rPr dirty="0"/>
              <a:t>sulting</a:t>
            </a:r>
            <a:r>
              <a:rPr dirty="0" spc="315"/>
              <a:t> </a:t>
            </a:r>
            <a:r>
              <a:rPr dirty="0"/>
              <a:t>charge</a:t>
            </a:r>
            <a:r>
              <a:rPr dirty="0" spc="320"/>
              <a:t> </a:t>
            </a:r>
            <a:r>
              <a:rPr dirty="0"/>
              <a:t>imbalance</a:t>
            </a:r>
            <a:r>
              <a:rPr dirty="0" spc="325"/>
              <a:t> </a:t>
            </a:r>
            <a:r>
              <a:rPr dirty="0"/>
              <a:t>causes</a:t>
            </a:r>
            <a:r>
              <a:rPr dirty="0" spc="320"/>
              <a:t> </a:t>
            </a:r>
            <a:r>
              <a:rPr dirty="0"/>
              <a:t>the</a:t>
            </a:r>
            <a:r>
              <a:rPr dirty="0" spc="325"/>
              <a:t> </a:t>
            </a:r>
            <a:r>
              <a:rPr dirty="0"/>
              <a:t>oxygens</a:t>
            </a:r>
            <a:r>
              <a:rPr dirty="0" spc="320"/>
              <a:t> </a:t>
            </a:r>
            <a:r>
              <a:rPr dirty="0"/>
              <a:t>to</a:t>
            </a:r>
            <a:r>
              <a:rPr dirty="0" spc="330"/>
              <a:t> </a:t>
            </a:r>
            <a:r>
              <a:rPr dirty="0"/>
              <a:t>be</a:t>
            </a:r>
            <a:r>
              <a:rPr dirty="0" spc="320"/>
              <a:t> </a:t>
            </a:r>
            <a:r>
              <a:rPr dirty="0" spc="65"/>
              <a:t>attracted</a:t>
            </a:r>
            <a:r>
              <a:rPr dirty="0" spc="330"/>
              <a:t> </a:t>
            </a:r>
            <a:r>
              <a:rPr dirty="0" spc="-25"/>
              <a:t>to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hydrogens</a:t>
            </a:r>
            <a:r>
              <a:rPr dirty="0" spc="200"/>
              <a:t> </a:t>
            </a:r>
            <a:r>
              <a:rPr dirty="0" spc="114"/>
              <a:t>that</a:t>
            </a:r>
            <a:r>
              <a:rPr dirty="0" spc="195"/>
              <a:t> </a:t>
            </a:r>
            <a:r>
              <a:rPr dirty="0"/>
              <a:t>they</a:t>
            </a:r>
            <a:r>
              <a:rPr dirty="0" spc="200"/>
              <a:t> </a:t>
            </a:r>
            <a:r>
              <a:rPr dirty="0"/>
              <a:t>aren’t</a:t>
            </a:r>
            <a:r>
              <a:rPr dirty="0" spc="195"/>
              <a:t> </a:t>
            </a:r>
            <a:r>
              <a:rPr dirty="0" spc="-10"/>
              <a:t>covalently</a:t>
            </a:r>
            <a:r>
              <a:rPr dirty="0" spc="200"/>
              <a:t> </a:t>
            </a:r>
            <a:r>
              <a:rPr dirty="0"/>
              <a:t>bonded</a:t>
            </a:r>
            <a:r>
              <a:rPr dirty="0" spc="195"/>
              <a:t> </a:t>
            </a:r>
            <a:r>
              <a:rPr dirty="0"/>
              <a:t>with.  </a:t>
            </a:r>
            <a:r>
              <a:rPr dirty="0" spc="100"/>
              <a:t>That</a:t>
            </a:r>
            <a:r>
              <a:rPr dirty="0" spc="204"/>
              <a:t> </a:t>
            </a:r>
            <a:r>
              <a:rPr dirty="0" spc="-25"/>
              <a:t>all </a:t>
            </a:r>
            <a:r>
              <a:rPr dirty="0"/>
              <a:t>makes</a:t>
            </a:r>
            <a:r>
              <a:rPr dirty="0" spc="-130"/>
              <a:t> </a:t>
            </a:r>
            <a:r>
              <a:rPr dirty="0"/>
              <a:t>ice</a:t>
            </a:r>
            <a:r>
              <a:rPr dirty="0" spc="-9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801205"/>
            <a:ext cx="252730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ionic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crystal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covalent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solid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metal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molecular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solid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43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848350" algn="l"/>
              </a:tabLst>
            </a:pPr>
            <a:r>
              <a:rPr dirty="0"/>
              <a:t>For</a:t>
            </a:r>
            <a:r>
              <a:rPr dirty="0" spc="60"/>
              <a:t> </a:t>
            </a:r>
            <a:r>
              <a:rPr dirty="0"/>
              <a:t>most</a:t>
            </a:r>
            <a:r>
              <a:rPr dirty="0" spc="60"/>
              <a:t> </a:t>
            </a:r>
            <a:r>
              <a:rPr dirty="0" spc="-20"/>
              <a:t>solids,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partial</a:t>
            </a:r>
            <a:r>
              <a:rPr dirty="0" spc="65"/>
              <a:t> </a:t>
            </a:r>
            <a:r>
              <a:rPr dirty="0"/>
              <a:t>derivative</a:t>
            </a:r>
            <a:r>
              <a:rPr dirty="0" spc="60"/>
              <a:t> </a:t>
            </a:r>
            <a:r>
              <a:rPr dirty="0" spc="95">
                <a:latin typeface="Cambria"/>
                <a:cs typeface="Cambria"/>
              </a:rPr>
              <a:t>∂C/∂T</a:t>
            </a:r>
            <a:r>
              <a:rPr dirty="0">
                <a:latin typeface="Cambria"/>
                <a:cs typeface="Cambria"/>
              </a:rPr>
              <a:t>	</a:t>
            </a:r>
            <a:r>
              <a:rPr dirty="0"/>
              <a:t>is</a:t>
            </a:r>
            <a:r>
              <a:rPr dirty="0" spc="-15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2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948"/>
            <a:ext cx="434848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negative.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zero.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10">
                <a:latin typeface="Times New Roman"/>
                <a:cs typeface="Times New Roman"/>
              </a:rPr>
              <a:t>positive.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285"/>
            <a:ext cx="82543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848350" algn="l"/>
              </a:tabLst>
            </a:pPr>
            <a:r>
              <a:rPr dirty="0"/>
              <a:t>For</a:t>
            </a:r>
            <a:r>
              <a:rPr dirty="0" spc="60"/>
              <a:t> </a:t>
            </a:r>
            <a:r>
              <a:rPr dirty="0"/>
              <a:t>most</a:t>
            </a:r>
            <a:r>
              <a:rPr dirty="0" spc="60"/>
              <a:t> </a:t>
            </a:r>
            <a:r>
              <a:rPr dirty="0" spc="-20"/>
              <a:t>solids,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partial</a:t>
            </a:r>
            <a:r>
              <a:rPr dirty="0" spc="65"/>
              <a:t> </a:t>
            </a:r>
            <a:r>
              <a:rPr dirty="0"/>
              <a:t>derivative</a:t>
            </a:r>
            <a:r>
              <a:rPr dirty="0" spc="60"/>
              <a:t> </a:t>
            </a:r>
            <a:r>
              <a:rPr dirty="0" spc="95">
                <a:latin typeface="Cambria"/>
                <a:cs typeface="Cambria"/>
              </a:rPr>
              <a:t>∂C/∂T</a:t>
            </a:r>
            <a:r>
              <a:rPr dirty="0">
                <a:latin typeface="Cambria"/>
                <a:cs typeface="Cambria"/>
              </a:rPr>
              <a:t>	</a:t>
            </a:r>
            <a:r>
              <a:rPr dirty="0"/>
              <a:t>is</a:t>
            </a:r>
            <a:r>
              <a:rPr dirty="0" spc="-15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2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948"/>
            <a:ext cx="435546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negative.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10">
                <a:latin typeface="Times New Roman"/>
                <a:cs typeface="Times New Roman"/>
              </a:rPr>
              <a:t>zero.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10">
                <a:latin typeface="Times New Roman"/>
                <a:cs typeface="Times New Roman"/>
              </a:rPr>
              <a:t>positive.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95">
                <a:latin typeface="Times New Roman"/>
                <a:cs typeface="Times New Roman"/>
              </a:rPr>
              <a:t>It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depends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4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temperature.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C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At</a:t>
            </a:r>
            <a:r>
              <a:rPr dirty="0" spc="425"/>
              <a:t> </a:t>
            </a:r>
            <a:r>
              <a:rPr dirty="0"/>
              <a:t>room</a:t>
            </a:r>
            <a:r>
              <a:rPr dirty="0" spc="425"/>
              <a:t> </a:t>
            </a:r>
            <a:r>
              <a:rPr dirty="0"/>
              <a:t>temperature</a:t>
            </a:r>
            <a:r>
              <a:rPr dirty="0" spc="425"/>
              <a:t> </a:t>
            </a:r>
            <a:r>
              <a:rPr dirty="0"/>
              <a:t>diamond</a:t>
            </a:r>
            <a:r>
              <a:rPr dirty="0" spc="425"/>
              <a:t> </a:t>
            </a:r>
            <a:r>
              <a:rPr dirty="0"/>
              <a:t>has</a:t>
            </a:r>
            <a:r>
              <a:rPr dirty="0" spc="425"/>
              <a:t> </a:t>
            </a:r>
            <a:r>
              <a:rPr dirty="0"/>
              <a:t>a</a:t>
            </a:r>
            <a:r>
              <a:rPr dirty="0" spc="425"/>
              <a:t> </a:t>
            </a:r>
            <a:r>
              <a:rPr dirty="0"/>
              <a:t>much</a:t>
            </a:r>
            <a:r>
              <a:rPr dirty="0" spc="425"/>
              <a:t> </a:t>
            </a:r>
            <a:r>
              <a:rPr dirty="0"/>
              <a:t>lower</a:t>
            </a:r>
            <a:r>
              <a:rPr dirty="0" spc="425"/>
              <a:t> </a:t>
            </a:r>
            <a:r>
              <a:rPr dirty="0"/>
              <a:t>specific</a:t>
            </a:r>
            <a:r>
              <a:rPr dirty="0" spc="425"/>
              <a:t> </a:t>
            </a:r>
            <a:r>
              <a:rPr dirty="0" spc="30"/>
              <a:t>heat </a:t>
            </a:r>
            <a:r>
              <a:rPr dirty="0"/>
              <a:t>capacity</a:t>
            </a:r>
            <a:r>
              <a:rPr dirty="0" spc="385"/>
              <a:t> </a:t>
            </a:r>
            <a:r>
              <a:rPr dirty="0" spc="70"/>
              <a:t>than</a:t>
            </a:r>
            <a:r>
              <a:rPr dirty="0" spc="400"/>
              <a:t> </a:t>
            </a:r>
            <a:r>
              <a:rPr dirty="0"/>
              <a:t>the</a:t>
            </a:r>
            <a:r>
              <a:rPr dirty="0" spc="395"/>
              <a:t> </a:t>
            </a:r>
            <a:r>
              <a:rPr dirty="0"/>
              <a:t>law</a:t>
            </a:r>
            <a:r>
              <a:rPr dirty="0" spc="395"/>
              <a:t> </a:t>
            </a:r>
            <a:r>
              <a:rPr dirty="0"/>
              <a:t>of</a:t>
            </a:r>
            <a:r>
              <a:rPr dirty="0" spc="400"/>
              <a:t> </a:t>
            </a:r>
            <a:r>
              <a:rPr dirty="0"/>
              <a:t>Dulong</a:t>
            </a:r>
            <a:r>
              <a:rPr dirty="0" spc="395"/>
              <a:t> </a:t>
            </a:r>
            <a:r>
              <a:rPr dirty="0"/>
              <a:t>and</a:t>
            </a:r>
            <a:r>
              <a:rPr dirty="0" spc="395"/>
              <a:t> </a:t>
            </a:r>
            <a:r>
              <a:rPr dirty="0" spc="75"/>
              <a:t>Petit</a:t>
            </a:r>
            <a:r>
              <a:rPr dirty="0" spc="400"/>
              <a:t> </a:t>
            </a:r>
            <a:r>
              <a:rPr dirty="0"/>
              <a:t>predicts.</a:t>
            </a:r>
            <a:r>
              <a:rPr dirty="0" spc="310"/>
              <a:t>  </a:t>
            </a:r>
            <a:r>
              <a:rPr dirty="0" spc="100"/>
              <a:t>That</a:t>
            </a:r>
            <a:r>
              <a:rPr dirty="0" spc="400"/>
              <a:t> </a:t>
            </a:r>
            <a:r>
              <a:rPr dirty="0" spc="-25"/>
              <a:t>im- </a:t>
            </a:r>
            <a:r>
              <a:rPr dirty="0" spc="-50"/>
              <a:t>plies.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2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690753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Diamond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 spc="-35">
                <a:latin typeface="Times New Roman"/>
                <a:cs typeface="Times New Roman"/>
              </a:rPr>
              <a:t>low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Debye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temperature.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Diamond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has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Debye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temperature.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Diamond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well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described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by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Debye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model.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8019" y="878291"/>
            <a:ext cx="8357234" cy="39179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62865">
              <a:lnSpc>
                <a:spcPct val="100000"/>
              </a:lnSpc>
              <a:spcBef>
                <a:spcPts val="95"/>
              </a:spcBef>
              <a:tabLst>
                <a:tab pos="66084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62865" marR="56515">
              <a:lnSpc>
                <a:spcPct val="106700"/>
              </a:lnSpc>
            </a:pPr>
            <a:r>
              <a:rPr dirty="0" sz="1400" spc="75">
                <a:latin typeface="Times New Roman"/>
                <a:cs typeface="Times New Roman"/>
              </a:rPr>
              <a:t>At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room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diamond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much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specific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capacity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law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Dulong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Petit </a:t>
            </a:r>
            <a:r>
              <a:rPr dirty="0" sz="1400">
                <a:latin typeface="Times New Roman"/>
                <a:cs typeface="Times New Roman"/>
              </a:rPr>
              <a:t>predicts.</a:t>
            </a:r>
            <a:r>
              <a:rPr dirty="0" sz="1400" spc="90">
                <a:latin typeface="Times New Roman"/>
                <a:cs typeface="Times New Roman"/>
              </a:rPr>
              <a:t> 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implies.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one.)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34340" indent="-257175">
              <a:lnSpc>
                <a:spcPct val="100000"/>
              </a:lnSpc>
              <a:buAutoNum type="alphaUcPeriod"/>
              <a:tabLst>
                <a:tab pos="434340" algn="l"/>
              </a:tabLst>
            </a:pPr>
            <a:r>
              <a:rPr dirty="0" sz="1400" spc="50">
                <a:latin typeface="Times New Roman"/>
                <a:cs typeface="Times New Roman"/>
              </a:rPr>
              <a:t>Diamond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Debye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  <a:p>
            <a:pPr marL="4343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 spc="50">
                <a:latin typeface="Times New Roman"/>
                <a:cs typeface="Times New Roman"/>
              </a:rPr>
              <a:t>Diamond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Debye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temperature.</a:t>
            </a:r>
            <a:endParaRPr sz="1400">
              <a:latin typeface="Times New Roman"/>
              <a:cs typeface="Times New Roman"/>
            </a:endParaRPr>
          </a:p>
          <a:p>
            <a:pPr marL="434340" indent="-25209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 spc="50">
                <a:latin typeface="Times New Roman"/>
                <a:cs typeface="Times New Roman"/>
              </a:rPr>
              <a:t>Diamond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not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well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described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Debye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model.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52069">
              <a:lnSpc>
                <a:spcPct val="1000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85" b="1">
                <a:latin typeface="Georgia"/>
                <a:cs typeface="Georgia"/>
              </a:rPr>
              <a:t>  </a:t>
            </a:r>
            <a:r>
              <a:rPr dirty="0" sz="1400" spc="5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Recall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specific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capacity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increasing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function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Cambria"/>
                <a:cs typeface="Cambria"/>
              </a:rPr>
              <a:t>T/T</a:t>
            </a:r>
            <a:r>
              <a:rPr dirty="0" baseline="-11111" sz="1500" spc="97" b="0" i="1">
                <a:latin typeface="Bookman Old Style"/>
                <a:cs typeface="Bookman Old Style"/>
              </a:rPr>
              <a:t>D</a:t>
            </a:r>
            <a:r>
              <a:rPr dirty="0" sz="1400" spc="65">
                <a:latin typeface="Times New Roman"/>
                <a:cs typeface="Times New Roman"/>
              </a:rPr>
              <a:t>.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consider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diamond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piece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iron,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both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room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temperature.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diamond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much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c</a:t>
            </a:r>
            <a:r>
              <a:rPr dirty="0" sz="1400" spc="140">
                <a:latin typeface="Cambria"/>
                <a:cs typeface="Cambria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then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much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lower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Cambria"/>
                <a:cs typeface="Cambria"/>
              </a:rPr>
              <a:t>T/T</a:t>
            </a:r>
            <a:r>
              <a:rPr dirty="0" baseline="-11111" sz="1500" spc="82" b="0" i="1">
                <a:latin typeface="Bookman Old Style"/>
                <a:cs typeface="Bookman Old Style"/>
              </a:rPr>
              <a:t>D</a:t>
            </a:r>
            <a:r>
              <a:rPr dirty="0" sz="1400" spc="5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must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much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Cambria"/>
                <a:cs typeface="Cambria"/>
              </a:rPr>
              <a:t>T</a:t>
            </a:r>
            <a:r>
              <a:rPr dirty="0" baseline="-11111" sz="1500" spc="89" b="0" i="1">
                <a:latin typeface="Bookman Old Style"/>
                <a:cs typeface="Bookman Old Style"/>
              </a:rPr>
              <a:t>D</a:t>
            </a:r>
            <a:r>
              <a:rPr dirty="0" sz="1400" spc="60">
                <a:latin typeface="Times New Roman"/>
                <a:cs typeface="Times New Roman"/>
              </a:rPr>
              <a:t>.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135">
                <a:latin typeface="Times New Roman"/>
                <a:cs typeface="Times New Roman"/>
              </a:rPr>
              <a:t>Put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another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way,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T</a:t>
            </a:r>
            <a:r>
              <a:rPr dirty="0" baseline="-11111" sz="1500" b="0" i="1">
                <a:latin typeface="Bookman Old Style"/>
                <a:cs typeface="Bookman Old Style"/>
              </a:rPr>
              <a:t>D</a:t>
            </a:r>
            <a:r>
              <a:rPr dirty="0" baseline="-11111" sz="1500" spc="419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rough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estimate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 </a:t>
            </a:r>
            <a:r>
              <a:rPr dirty="0" sz="1400" spc="20">
                <a:latin typeface="Times New Roman"/>
                <a:cs typeface="Times New Roman"/>
              </a:rPr>
              <a:t>above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which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law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of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Dulong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Petit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approximately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holds,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so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having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lower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Cambria"/>
                <a:cs typeface="Cambria"/>
              </a:rPr>
              <a:t>c</a:t>
            </a:r>
            <a:r>
              <a:rPr dirty="0" sz="1400" spc="140">
                <a:latin typeface="Cambria"/>
                <a:cs typeface="Cambria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law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of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Dulong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Petit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predicts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diamond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room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still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much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colder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Debye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temperature. </a:t>
            </a:r>
            <a:r>
              <a:rPr dirty="0" sz="1400" spc="90">
                <a:latin typeface="Times New Roman"/>
                <a:cs typeface="Times New Roman"/>
              </a:rPr>
              <a:t>(It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means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same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thing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its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Einstein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temperature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T</a:t>
            </a:r>
            <a:r>
              <a:rPr dirty="0" baseline="-11111" sz="1500" b="0" i="1">
                <a:latin typeface="Bookman Old Style"/>
                <a:cs typeface="Bookman Old Style"/>
              </a:rPr>
              <a:t>E</a:t>
            </a:r>
            <a:r>
              <a:rPr dirty="0" baseline="-11111" sz="1500" spc="-277" b="0" i="1">
                <a:latin typeface="Bookman Old Style"/>
                <a:cs typeface="Bookman Old Style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.)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436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One</a:t>
            </a:r>
            <a:r>
              <a:rPr dirty="0" spc="140"/>
              <a:t> </a:t>
            </a:r>
            <a:r>
              <a:rPr dirty="0"/>
              <a:t>key</a:t>
            </a:r>
            <a:r>
              <a:rPr dirty="0" spc="135"/>
              <a:t> </a:t>
            </a:r>
            <a:r>
              <a:rPr dirty="0"/>
              <a:t>feature</a:t>
            </a:r>
            <a:r>
              <a:rPr dirty="0" spc="140"/>
              <a:t> </a:t>
            </a:r>
            <a:r>
              <a:rPr dirty="0"/>
              <a:t>of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Debye</a:t>
            </a:r>
            <a:r>
              <a:rPr dirty="0" spc="140"/>
              <a:t> </a:t>
            </a:r>
            <a:r>
              <a:rPr dirty="0"/>
              <a:t>model</a:t>
            </a:r>
            <a:r>
              <a:rPr dirty="0" spc="140"/>
              <a:t> </a:t>
            </a:r>
            <a:r>
              <a:rPr dirty="0"/>
              <a:t>is</a:t>
            </a:r>
            <a:r>
              <a:rPr dirty="0" spc="135"/>
              <a:t> </a:t>
            </a:r>
            <a:r>
              <a:rPr dirty="0" spc="114"/>
              <a:t>that</a:t>
            </a:r>
            <a:r>
              <a:rPr dirty="0" spc="140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sum</a:t>
            </a:r>
            <a:r>
              <a:rPr dirty="0" spc="135"/>
              <a:t> </a:t>
            </a:r>
            <a:r>
              <a:rPr dirty="0"/>
              <a:t>over</a:t>
            </a:r>
            <a:r>
              <a:rPr dirty="0" spc="135"/>
              <a:t> </a:t>
            </a:r>
            <a:r>
              <a:rPr dirty="0"/>
              <a:t>all</a:t>
            </a:r>
            <a:r>
              <a:rPr dirty="0" spc="140"/>
              <a:t> </a:t>
            </a:r>
            <a:r>
              <a:rPr dirty="0" spc="-25"/>
              <a:t>the </a:t>
            </a:r>
            <a:r>
              <a:rPr dirty="0" spc="-10"/>
              <a:t>oscillations</a:t>
            </a:r>
            <a:r>
              <a:rPr dirty="0" spc="40"/>
              <a:t> </a:t>
            </a:r>
            <a:r>
              <a:rPr dirty="0"/>
              <a:t>cuts</a:t>
            </a:r>
            <a:r>
              <a:rPr dirty="0" spc="45"/>
              <a:t> </a:t>
            </a:r>
            <a:r>
              <a:rPr dirty="0" spc="-55"/>
              <a:t>off</a:t>
            </a:r>
            <a:r>
              <a:rPr dirty="0" spc="40"/>
              <a:t> </a:t>
            </a:r>
            <a:r>
              <a:rPr dirty="0" spc="120"/>
              <a:t>at</a:t>
            </a:r>
            <a:r>
              <a:rPr dirty="0" spc="40"/>
              <a:t> </a:t>
            </a:r>
            <a:r>
              <a:rPr dirty="0"/>
              <a:t>a</a:t>
            </a:r>
            <a:r>
              <a:rPr dirty="0" spc="45"/>
              <a:t> </a:t>
            </a:r>
            <a:r>
              <a:rPr dirty="0"/>
              <a:t>maximum</a:t>
            </a:r>
            <a:r>
              <a:rPr dirty="0" spc="40"/>
              <a:t> </a:t>
            </a:r>
            <a:r>
              <a:rPr dirty="0"/>
              <a:t>frequency.</a:t>
            </a:r>
            <a:r>
              <a:rPr dirty="0" spc="310"/>
              <a:t> </a:t>
            </a:r>
            <a:r>
              <a:rPr dirty="0"/>
              <a:t>Is</a:t>
            </a:r>
            <a:r>
              <a:rPr dirty="0" spc="40"/>
              <a:t> </a:t>
            </a:r>
            <a:r>
              <a:rPr dirty="0" spc="114"/>
              <a:t>that</a:t>
            </a:r>
            <a:r>
              <a:rPr dirty="0" spc="40"/>
              <a:t> </a:t>
            </a:r>
            <a:r>
              <a:rPr dirty="0"/>
              <a:t>cutoff</a:t>
            </a:r>
            <a:r>
              <a:rPr dirty="0" spc="45"/>
              <a:t> </a:t>
            </a:r>
            <a:r>
              <a:rPr dirty="0" spc="-20"/>
              <a:t>more </a:t>
            </a:r>
            <a:r>
              <a:rPr dirty="0" spc="45"/>
              <a:t>important</a:t>
            </a:r>
            <a:r>
              <a:rPr dirty="0" spc="145"/>
              <a:t> </a:t>
            </a:r>
            <a:r>
              <a:rPr dirty="0" spc="75"/>
              <a:t>at.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0"/>
              <a:t> </a:t>
            </a:r>
            <a:r>
              <a:rPr dirty="0" spc="-50"/>
              <a:t>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3127375" cy="103822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high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temperatures,</a:t>
            </a:r>
            <a:r>
              <a:rPr dirty="0" sz="2450" spc="28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or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35">
                <a:latin typeface="Times New Roman"/>
                <a:cs typeface="Times New Roman"/>
              </a:rPr>
              <a:t>low</a:t>
            </a:r>
            <a:r>
              <a:rPr dirty="0" sz="2450" spc="-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temperatures?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68019" y="878291"/>
            <a:ext cx="8357870" cy="5537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62865">
              <a:lnSpc>
                <a:spcPct val="100000"/>
              </a:lnSpc>
              <a:spcBef>
                <a:spcPts val="95"/>
              </a:spcBef>
              <a:tabLst>
                <a:tab pos="66084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62865" marR="57150">
              <a:lnSpc>
                <a:spcPct val="106700"/>
              </a:lnSpc>
            </a:pPr>
            <a:r>
              <a:rPr dirty="0" sz="1400">
                <a:latin typeface="Times New Roman"/>
                <a:cs typeface="Times New Roman"/>
              </a:rPr>
              <a:t>One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key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feature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Debye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model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sum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over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oscillations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cuts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off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35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maximum </a:t>
            </a:r>
            <a:r>
              <a:rPr dirty="0" sz="1400">
                <a:latin typeface="Times New Roman"/>
                <a:cs typeface="Times New Roman"/>
              </a:rPr>
              <a:t>frequency.</a:t>
            </a:r>
            <a:r>
              <a:rPr dirty="0" sz="1400" spc="3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cutoff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important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90">
                <a:latin typeface="Times New Roman"/>
                <a:cs typeface="Times New Roman"/>
              </a:rPr>
              <a:t>at.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400">
              <a:latin typeface="Times New Roman"/>
              <a:cs typeface="Times New Roman"/>
            </a:endParaRPr>
          </a:p>
          <a:p>
            <a:pPr marL="434340" indent="-257175">
              <a:lnSpc>
                <a:spcPct val="100000"/>
              </a:lnSpc>
              <a:buAutoNum type="alphaUcPeriod"/>
              <a:tabLst>
                <a:tab pos="434340" algn="l"/>
              </a:tabLst>
            </a:pPr>
            <a:r>
              <a:rPr dirty="0" sz="1400">
                <a:latin typeface="Times New Roman"/>
                <a:cs typeface="Times New Roman"/>
              </a:rPr>
              <a:t>high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temperatures,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434340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434340" algn="l"/>
              </a:tabLst>
            </a:pPr>
            <a:r>
              <a:rPr dirty="0" sz="1400">
                <a:latin typeface="Times New Roman"/>
                <a:cs typeface="Times New Roman"/>
              </a:rPr>
              <a:t>low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temperatures?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52069">
              <a:lnSpc>
                <a:spcPct val="100000"/>
              </a:lnSpc>
            </a:pPr>
            <a:r>
              <a:rPr dirty="0" sz="1400" b="1">
                <a:latin typeface="Georgia"/>
                <a:cs typeface="Georgia"/>
              </a:rPr>
              <a:t>Solution:</a:t>
            </a:r>
            <a:r>
              <a:rPr dirty="0" sz="1400" spc="280" b="1">
                <a:latin typeface="Georgia"/>
                <a:cs typeface="Georgia"/>
              </a:rPr>
              <a:t>  </a:t>
            </a: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cutoff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matters</a:t>
            </a:r>
            <a:r>
              <a:rPr dirty="0" sz="1400" spc="114">
                <a:latin typeface="Times New Roman"/>
                <a:cs typeface="Times New Roman"/>
              </a:rPr>
              <a:t> at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temperatures.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Here’s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why.</a:t>
            </a:r>
            <a:endParaRPr sz="1400">
              <a:latin typeface="Times New Roman"/>
              <a:cs typeface="Times New Roman"/>
            </a:endParaRPr>
          </a:p>
          <a:p>
            <a:pPr algn="just" marL="63500" marR="56515">
              <a:lnSpc>
                <a:spcPct val="106700"/>
              </a:lnSpc>
              <a:spcBef>
                <a:spcPts val="600"/>
              </a:spcBef>
            </a:pPr>
            <a:r>
              <a:rPr dirty="0" sz="1400">
                <a:latin typeface="Times New Roman"/>
                <a:cs typeface="Times New Roman"/>
              </a:rPr>
              <a:t>According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Debye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model,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standing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0,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5">
                <a:latin typeface="Lucida Sans Unicode"/>
                <a:cs typeface="Lucida Sans Unicode"/>
              </a:rPr>
              <a:t>ℏ</a:t>
            </a:r>
            <a:r>
              <a:rPr dirty="0" sz="1400" spc="-55">
                <a:latin typeface="Cambria"/>
                <a:cs typeface="Cambria"/>
              </a:rPr>
              <a:t>ω</a:t>
            </a:r>
            <a:r>
              <a:rPr dirty="0" sz="1400" spc="-55">
                <a:latin typeface="Times New Roman"/>
                <a:cs typeface="Times New Roman"/>
              </a:rPr>
              <a:t>,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45">
                <a:latin typeface="Times New Roman"/>
                <a:cs typeface="Times New Roman"/>
              </a:rPr>
              <a:t>2</a:t>
            </a:r>
            <a:r>
              <a:rPr dirty="0" sz="1400" spc="-45">
                <a:latin typeface="Lucida Sans Unicode"/>
                <a:cs typeface="Lucida Sans Unicode"/>
              </a:rPr>
              <a:t>ℏ</a:t>
            </a:r>
            <a:r>
              <a:rPr dirty="0" sz="1400" spc="-45">
                <a:latin typeface="Cambria"/>
                <a:cs typeface="Cambria"/>
              </a:rPr>
              <a:t>ω</a:t>
            </a:r>
            <a:r>
              <a:rPr dirty="0" sz="1400" spc="-45">
                <a:latin typeface="Times New Roman"/>
                <a:cs typeface="Times New Roman"/>
              </a:rPr>
              <a:t>,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on,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where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"/>
                <a:cs typeface="Cambria"/>
              </a:rPr>
              <a:t>ω</a:t>
            </a:r>
            <a:r>
              <a:rPr dirty="0" sz="1400" spc="250">
                <a:latin typeface="Cambria"/>
                <a:cs typeface="Cambria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takes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different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values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different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standing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waves.</a:t>
            </a:r>
            <a:r>
              <a:rPr dirty="0" sz="1400" spc="3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(We’re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still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ignoring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energies.)</a:t>
            </a:r>
            <a:endParaRPr sz="1400">
              <a:latin typeface="Times New Roman"/>
              <a:cs typeface="Times New Roman"/>
            </a:endParaRPr>
          </a:p>
          <a:p>
            <a:pPr algn="just" marL="63500" marR="53975">
              <a:lnSpc>
                <a:spcPct val="106700"/>
              </a:lnSpc>
              <a:spcBef>
                <a:spcPts val="595"/>
              </a:spcBef>
            </a:pPr>
            <a:r>
              <a:rPr dirty="0" sz="1400" spc="75">
                <a:latin typeface="Times New Roman"/>
                <a:cs typeface="Times New Roman"/>
              </a:rPr>
              <a:t>At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temperatures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high-frequency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waves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don’t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enough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thermal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reach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their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first </a:t>
            </a:r>
            <a:r>
              <a:rPr dirty="0" sz="1400">
                <a:latin typeface="Times New Roman"/>
                <a:cs typeface="Times New Roman"/>
              </a:rPr>
              <a:t>excited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states,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essentially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all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frozen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out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their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ground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states.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purposes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heat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capacity, </a:t>
            </a:r>
            <a:r>
              <a:rPr dirty="0" sz="1400">
                <a:latin typeface="Times New Roman"/>
                <a:cs typeface="Times New Roman"/>
              </a:rPr>
              <a:t>therefore,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those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waves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don’t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matter.</a:t>
            </a:r>
            <a:r>
              <a:rPr dirty="0" sz="1400" spc="36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Hence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frequency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cutoff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irrelevant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temperatures;</a:t>
            </a:r>
            <a:r>
              <a:rPr dirty="0" sz="1400" spc="95">
                <a:latin typeface="Times New Roman"/>
                <a:cs typeface="Times New Roman"/>
              </a:rPr>
              <a:t>  </a:t>
            </a:r>
            <a:r>
              <a:rPr dirty="0" sz="1400" spc="50">
                <a:latin typeface="Times New Roman"/>
                <a:cs typeface="Times New Roman"/>
              </a:rPr>
              <a:t>it </a:t>
            </a:r>
            <a:r>
              <a:rPr dirty="0" sz="1400">
                <a:latin typeface="Times New Roman"/>
                <a:cs typeface="Times New Roman"/>
              </a:rPr>
              <a:t>becomes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important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there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enough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energy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you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70" b="0" i="1">
                <a:latin typeface="Bookman Old Style"/>
                <a:cs typeface="Bookman Old Style"/>
              </a:rPr>
              <a:t>could</a:t>
            </a:r>
            <a:r>
              <a:rPr dirty="0" sz="1400" spc="250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those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higher-frequency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waves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they </a:t>
            </a:r>
            <a:r>
              <a:rPr dirty="0" sz="1400">
                <a:latin typeface="Times New Roman"/>
                <a:cs typeface="Times New Roman"/>
              </a:rPr>
              <a:t>existed,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they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don’t.</a:t>
            </a:r>
            <a:r>
              <a:rPr dirty="0" sz="1400" spc="12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More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specifically,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cutoff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begins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85">
                <a:latin typeface="Times New Roman"/>
                <a:cs typeface="Times New Roman"/>
              </a:rPr>
              <a:t>matter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when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105">
                <a:latin typeface="Cambria"/>
                <a:cs typeface="Cambria"/>
              </a:rPr>
              <a:t>k</a:t>
            </a:r>
            <a:r>
              <a:rPr dirty="0" baseline="-11111" sz="1500" spc="-157" b="0" i="1">
                <a:latin typeface="Bookman Old Style"/>
                <a:cs typeface="Bookman Old Style"/>
              </a:rPr>
              <a:t>B</a:t>
            </a:r>
            <a:r>
              <a:rPr dirty="0" baseline="-11111" sz="1500" spc="44" b="0" i="1">
                <a:latin typeface="Bookman Old Style"/>
                <a:cs typeface="Bookman Old Style"/>
              </a:rPr>
              <a:t> </a:t>
            </a:r>
            <a:r>
              <a:rPr dirty="0" sz="1400">
                <a:latin typeface="Cambria"/>
                <a:cs typeface="Cambria"/>
              </a:rPr>
              <a:t>T</a:t>
            </a:r>
            <a:r>
              <a:rPr dirty="0" sz="1400" spc="125">
                <a:latin typeface="Cambria"/>
                <a:cs typeface="Cambria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comparable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8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first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excited</a:t>
            </a:r>
            <a:r>
              <a:rPr dirty="0" sz="1400" spc="22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state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highest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(cutoff)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frequency.</a:t>
            </a:r>
            <a:endParaRPr sz="14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06700"/>
              </a:lnSpc>
              <a:spcBef>
                <a:spcPts val="600"/>
              </a:spcBef>
            </a:pPr>
            <a:r>
              <a:rPr dirty="0" sz="1400" spc="5">
                <a:latin typeface="Times New Roman"/>
                <a:cs typeface="Times New Roman"/>
              </a:rPr>
              <a:t>Here’s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another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interesting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point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114">
                <a:latin typeface="Times New Roman"/>
                <a:cs typeface="Times New Roman"/>
              </a:rPr>
              <a:t> that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cutoff.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Recall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we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said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math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of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Debye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model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25">
                <a:latin typeface="Times New Roman"/>
                <a:cs typeface="Times New Roman"/>
              </a:rPr>
              <a:t>very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similar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of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cavity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radiation,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except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Debye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model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has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high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frequency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cutoff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because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of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lattice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spacing.</a:t>
            </a:r>
            <a:r>
              <a:rPr dirty="0" sz="1400" spc="40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means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114">
                <a:latin typeface="Times New Roman"/>
                <a:cs typeface="Times New Roman"/>
              </a:rPr>
              <a:t>at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high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temperatures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energy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in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cavity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radiation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grows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much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faster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(proportional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mbria"/>
                <a:cs typeface="Cambria"/>
              </a:rPr>
              <a:t>T</a:t>
            </a:r>
            <a:r>
              <a:rPr dirty="0" sz="1400" spc="-114">
                <a:latin typeface="Cambria"/>
                <a:cs typeface="Cambria"/>
              </a:rPr>
              <a:t> </a:t>
            </a:r>
            <a:r>
              <a:rPr dirty="0" baseline="27777" sz="1500" spc="82">
                <a:latin typeface="Times New Roman"/>
                <a:cs typeface="Times New Roman"/>
              </a:rPr>
              <a:t>4</a:t>
            </a:r>
            <a:r>
              <a:rPr dirty="0" sz="1400" spc="55">
                <a:latin typeface="Times New Roman"/>
                <a:cs typeface="Times New Roman"/>
              </a:rPr>
              <a:t>)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energy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of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lattice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(proportional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Cambria"/>
                <a:cs typeface="Cambria"/>
              </a:rPr>
              <a:t>T</a:t>
            </a:r>
            <a:r>
              <a:rPr dirty="0" sz="1400" spc="-114">
                <a:latin typeface="Cambria"/>
                <a:cs typeface="Cambria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).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higher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temperatures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you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unfreeze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more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more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modes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in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cavity,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while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in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lattice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you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just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linearly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add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more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30">
                <a:latin typeface="Times New Roman"/>
                <a:cs typeface="Times New Roman"/>
              </a:rPr>
              <a:t>energy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modes</a:t>
            </a:r>
            <a:r>
              <a:rPr dirty="0" sz="1400" spc="114">
                <a:latin typeface="Times New Roman"/>
                <a:cs typeface="Times New Roman"/>
              </a:rPr>
              <a:t> that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are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already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35">
                <a:latin typeface="Times New Roman"/>
                <a:cs typeface="Times New Roman"/>
              </a:rPr>
              <a:t>unfrozen.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684895" cy="116268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-40"/>
              <a:t> </a:t>
            </a:r>
            <a:r>
              <a:rPr dirty="0" spc="-30"/>
              <a:t>spectroscopic</a:t>
            </a:r>
            <a:r>
              <a:rPr dirty="0" spc="-35"/>
              <a:t> </a:t>
            </a:r>
            <a:r>
              <a:rPr dirty="0"/>
              <a:t>notation</a:t>
            </a:r>
            <a:r>
              <a:rPr dirty="0" spc="-40"/>
              <a:t> </a:t>
            </a:r>
            <a:r>
              <a:rPr dirty="0" spc="-65"/>
              <a:t>for</a:t>
            </a:r>
            <a:r>
              <a:rPr dirty="0" spc="-35"/>
              <a:t> </a:t>
            </a:r>
            <a:r>
              <a:rPr dirty="0"/>
              <a:t>an</a:t>
            </a:r>
            <a:r>
              <a:rPr dirty="0" spc="-40"/>
              <a:t> </a:t>
            </a:r>
            <a:r>
              <a:rPr dirty="0" spc="-10"/>
              <a:t>aluminum</a:t>
            </a:r>
            <a:r>
              <a:rPr dirty="0" spc="-35"/>
              <a:t> </a:t>
            </a:r>
            <a:r>
              <a:rPr dirty="0"/>
              <a:t>atom</a:t>
            </a:r>
            <a:r>
              <a:rPr dirty="0" spc="-40"/>
              <a:t> </a:t>
            </a:r>
            <a:r>
              <a:rPr dirty="0" spc="-65"/>
              <a:t>is</a:t>
            </a:r>
            <a:r>
              <a:rPr dirty="0" spc="-35"/>
              <a:t> </a:t>
            </a:r>
            <a:r>
              <a:rPr dirty="0" spc="-10"/>
              <a:t>1</a:t>
            </a:r>
            <a:r>
              <a:rPr dirty="0" spc="-10">
                <a:latin typeface="Cambria"/>
                <a:cs typeface="Cambria"/>
              </a:rPr>
              <a:t>s</a:t>
            </a:r>
            <a:r>
              <a:rPr dirty="0" baseline="24390" sz="3075" spc="-15"/>
              <a:t>2</a:t>
            </a:r>
            <a:r>
              <a:rPr dirty="0" sz="2450" spc="-10"/>
              <a:t>2</a:t>
            </a:r>
            <a:r>
              <a:rPr dirty="0" sz="2450" spc="-10">
                <a:latin typeface="Cambria"/>
                <a:cs typeface="Cambria"/>
              </a:rPr>
              <a:t>s</a:t>
            </a:r>
            <a:r>
              <a:rPr dirty="0" baseline="24390" sz="3075" spc="-15"/>
              <a:t>2</a:t>
            </a:r>
            <a:r>
              <a:rPr dirty="0" sz="2450" spc="-10"/>
              <a:t>2</a:t>
            </a:r>
            <a:r>
              <a:rPr dirty="0" sz="2450" spc="-10">
                <a:latin typeface="Cambria"/>
                <a:cs typeface="Cambria"/>
              </a:rPr>
              <a:t>p</a:t>
            </a:r>
            <a:r>
              <a:rPr dirty="0" baseline="24390" sz="3075" spc="-15"/>
              <a:t>6</a:t>
            </a:r>
            <a:r>
              <a:rPr dirty="0" sz="2450" spc="-10"/>
              <a:t>3</a:t>
            </a:r>
            <a:r>
              <a:rPr dirty="0" sz="2450" spc="-10">
                <a:latin typeface="Cambria"/>
                <a:cs typeface="Cambria"/>
              </a:rPr>
              <a:t>s</a:t>
            </a:r>
            <a:r>
              <a:rPr dirty="0" baseline="24390" sz="3075" spc="-15"/>
              <a:t>2</a:t>
            </a:r>
            <a:r>
              <a:rPr dirty="0" sz="2450" spc="-10"/>
              <a:t>3</a:t>
            </a:r>
            <a:r>
              <a:rPr dirty="0" sz="2450" spc="-10">
                <a:latin typeface="Cambria"/>
                <a:cs typeface="Cambria"/>
              </a:rPr>
              <a:t>p</a:t>
            </a:r>
            <a:r>
              <a:rPr dirty="0" baseline="24390" sz="3075" spc="-15"/>
              <a:t>1</a:t>
            </a:r>
            <a:r>
              <a:rPr dirty="0" sz="2450" spc="-10"/>
              <a:t>.</a:t>
            </a:r>
            <a:endParaRPr sz="2450">
              <a:latin typeface="Cambria"/>
              <a:cs typeface="Cambria"/>
            </a:endParaRPr>
          </a:p>
          <a:p>
            <a:pPr marL="25400" marR="423545">
              <a:lnSpc>
                <a:spcPts val="2990"/>
              </a:lnSpc>
              <a:spcBef>
                <a:spcPts val="105"/>
              </a:spcBef>
              <a:tabLst>
                <a:tab pos="5713730" algn="l"/>
              </a:tabLst>
            </a:pP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5"/>
              <a:t>following</a:t>
            </a:r>
            <a:r>
              <a:rPr dirty="0" spc="120"/>
              <a:t> </a:t>
            </a:r>
            <a:r>
              <a:rPr dirty="0"/>
              <a:t>dominates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50"/>
              <a:t>heat</a:t>
            </a:r>
            <a:r>
              <a:rPr dirty="0" spc="120"/>
              <a:t> </a:t>
            </a:r>
            <a:r>
              <a:rPr dirty="0"/>
              <a:t>capacity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 spc="-10"/>
              <a:t>aluminum </a:t>
            </a:r>
            <a:r>
              <a:rPr dirty="0" spc="120"/>
              <a:t>at</a:t>
            </a:r>
            <a:r>
              <a:rPr dirty="0" spc="140"/>
              <a:t> </a:t>
            </a:r>
            <a:r>
              <a:rPr dirty="0"/>
              <a:t>temperatures</a:t>
            </a:r>
            <a:r>
              <a:rPr dirty="0" spc="150"/>
              <a:t> </a:t>
            </a:r>
            <a:r>
              <a:rPr dirty="0"/>
              <a:t>very</a:t>
            </a:r>
            <a:r>
              <a:rPr dirty="0" spc="150"/>
              <a:t> </a:t>
            </a:r>
            <a:r>
              <a:rPr dirty="0" spc="-35"/>
              <a:t>close</a:t>
            </a:r>
            <a:r>
              <a:rPr dirty="0" spc="155"/>
              <a:t> </a:t>
            </a:r>
            <a:r>
              <a:rPr dirty="0"/>
              <a:t>to</a:t>
            </a:r>
            <a:r>
              <a:rPr dirty="0" spc="150"/>
              <a:t> </a:t>
            </a:r>
            <a:r>
              <a:rPr dirty="0"/>
              <a:t>absolute</a:t>
            </a:r>
            <a:r>
              <a:rPr dirty="0" spc="150"/>
              <a:t> </a:t>
            </a:r>
            <a:r>
              <a:rPr dirty="0" spc="-10"/>
              <a:t>zero?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486398"/>
            <a:ext cx="770699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protons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neutrons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nucleus.</a:t>
            </a:r>
            <a:endParaRPr sz="2450">
              <a:latin typeface="Times New Roman"/>
              <a:cs typeface="Times New Roman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s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shell.</a:t>
            </a:r>
            <a:endParaRPr sz="2450">
              <a:latin typeface="Times New Roman"/>
              <a:cs typeface="Times New Roman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>
                <a:latin typeface="Cambria"/>
                <a:cs typeface="Cambria"/>
              </a:rPr>
              <a:t>p</a:t>
            </a:r>
            <a:r>
              <a:rPr dirty="0" sz="2450" spc="160">
                <a:latin typeface="Cambria"/>
                <a:cs typeface="Cambria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shell.</a:t>
            </a:r>
            <a:endParaRPr sz="2450">
              <a:latin typeface="Times New Roman"/>
              <a:cs typeface="Times New Roman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contribute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significantly.</a:t>
            </a:r>
            <a:endParaRPr sz="2450">
              <a:latin typeface="Times New Roman"/>
              <a:cs typeface="Times New Roman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nuclei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contribute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significantly.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73580"/>
            <a:ext cx="8684895" cy="116268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-40"/>
              <a:t> </a:t>
            </a:r>
            <a:r>
              <a:rPr dirty="0" spc="-30"/>
              <a:t>spectroscopic</a:t>
            </a:r>
            <a:r>
              <a:rPr dirty="0" spc="-35"/>
              <a:t> </a:t>
            </a:r>
            <a:r>
              <a:rPr dirty="0"/>
              <a:t>notation</a:t>
            </a:r>
            <a:r>
              <a:rPr dirty="0" spc="-40"/>
              <a:t> </a:t>
            </a:r>
            <a:r>
              <a:rPr dirty="0" spc="-65"/>
              <a:t>for</a:t>
            </a:r>
            <a:r>
              <a:rPr dirty="0" spc="-35"/>
              <a:t> </a:t>
            </a:r>
            <a:r>
              <a:rPr dirty="0"/>
              <a:t>an</a:t>
            </a:r>
            <a:r>
              <a:rPr dirty="0" spc="-40"/>
              <a:t> </a:t>
            </a:r>
            <a:r>
              <a:rPr dirty="0" spc="-10"/>
              <a:t>aluminum</a:t>
            </a:r>
            <a:r>
              <a:rPr dirty="0" spc="-35"/>
              <a:t> </a:t>
            </a:r>
            <a:r>
              <a:rPr dirty="0"/>
              <a:t>atom</a:t>
            </a:r>
            <a:r>
              <a:rPr dirty="0" spc="-40"/>
              <a:t> </a:t>
            </a:r>
            <a:r>
              <a:rPr dirty="0" spc="-65"/>
              <a:t>is</a:t>
            </a:r>
            <a:r>
              <a:rPr dirty="0" spc="-35"/>
              <a:t> </a:t>
            </a:r>
            <a:r>
              <a:rPr dirty="0" spc="-10"/>
              <a:t>1</a:t>
            </a:r>
            <a:r>
              <a:rPr dirty="0" spc="-10">
                <a:latin typeface="Cambria"/>
                <a:cs typeface="Cambria"/>
              </a:rPr>
              <a:t>s</a:t>
            </a:r>
            <a:r>
              <a:rPr dirty="0" baseline="24390" sz="3075" spc="-15"/>
              <a:t>2</a:t>
            </a:r>
            <a:r>
              <a:rPr dirty="0" sz="2450" spc="-10"/>
              <a:t>2</a:t>
            </a:r>
            <a:r>
              <a:rPr dirty="0" sz="2450" spc="-10">
                <a:latin typeface="Cambria"/>
                <a:cs typeface="Cambria"/>
              </a:rPr>
              <a:t>s</a:t>
            </a:r>
            <a:r>
              <a:rPr dirty="0" baseline="24390" sz="3075" spc="-15"/>
              <a:t>2</a:t>
            </a:r>
            <a:r>
              <a:rPr dirty="0" sz="2450" spc="-10"/>
              <a:t>2</a:t>
            </a:r>
            <a:r>
              <a:rPr dirty="0" sz="2450" spc="-10">
                <a:latin typeface="Cambria"/>
                <a:cs typeface="Cambria"/>
              </a:rPr>
              <a:t>p</a:t>
            </a:r>
            <a:r>
              <a:rPr dirty="0" baseline="24390" sz="3075" spc="-15"/>
              <a:t>6</a:t>
            </a:r>
            <a:r>
              <a:rPr dirty="0" sz="2450" spc="-10"/>
              <a:t>3</a:t>
            </a:r>
            <a:r>
              <a:rPr dirty="0" sz="2450" spc="-10">
                <a:latin typeface="Cambria"/>
                <a:cs typeface="Cambria"/>
              </a:rPr>
              <a:t>s</a:t>
            </a:r>
            <a:r>
              <a:rPr dirty="0" baseline="24390" sz="3075" spc="-15"/>
              <a:t>2</a:t>
            </a:r>
            <a:r>
              <a:rPr dirty="0" sz="2450" spc="-10"/>
              <a:t>3</a:t>
            </a:r>
            <a:r>
              <a:rPr dirty="0" sz="2450" spc="-10">
                <a:latin typeface="Cambria"/>
                <a:cs typeface="Cambria"/>
              </a:rPr>
              <a:t>p</a:t>
            </a:r>
            <a:r>
              <a:rPr dirty="0" baseline="24390" sz="3075" spc="-15"/>
              <a:t>1</a:t>
            </a:r>
            <a:r>
              <a:rPr dirty="0" sz="2450" spc="-10"/>
              <a:t>.</a:t>
            </a:r>
            <a:endParaRPr sz="2450">
              <a:latin typeface="Cambria"/>
              <a:cs typeface="Cambria"/>
            </a:endParaRPr>
          </a:p>
          <a:p>
            <a:pPr marL="25400" marR="423545">
              <a:lnSpc>
                <a:spcPts val="2990"/>
              </a:lnSpc>
              <a:spcBef>
                <a:spcPts val="105"/>
              </a:spcBef>
              <a:tabLst>
                <a:tab pos="5713730" algn="l"/>
              </a:tabLst>
            </a:pPr>
            <a:r>
              <a:rPr dirty="0"/>
              <a:t>Which</a:t>
            </a:r>
            <a:r>
              <a:rPr dirty="0" spc="114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0"/>
              <a:t> </a:t>
            </a:r>
            <a:r>
              <a:rPr dirty="0" spc="-65"/>
              <a:t>following</a:t>
            </a:r>
            <a:r>
              <a:rPr dirty="0" spc="120"/>
              <a:t> </a:t>
            </a:r>
            <a:r>
              <a:rPr dirty="0"/>
              <a:t>dominates</a:t>
            </a:r>
            <a:r>
              <a:rPr dirty="0" spc="120"/>
              <a:t> </a:t>
            </a:r>
            <a:r>
              <a:rPr dirty="0"/>
              <a:t>the</a:t>
            </a:r>
            <a:r>
              <a:rPr dirty="0" spc="125"/>
              <a:t> </a:t>
            </a:r>
            <a:r>
              <a:rPr dirty="0" spc="50"/>
              <a:t>heat</a:t>
            </a:r>
            <a:r>
              <a:rPr dirty="0" spc="120"/>
              <a:t> </a:t>
            </a:r>
            <a:r>
              <a:rPr dirty="0"/>
              <a:t>capacity</a:t>
            </a:r>
            <a:r>
              <a:rPr dirty="0" spc="125"/>
              <a:t> </a:t>
            </a:r>
            <a:r>
              <a:rPr dirty="0"/>
              <a:t>of</a:t>
            </a:r>
            <a:r>
              <a:rPr dirty="0" spc="120"/>
              <a:t> </a:t>
            </a:r>
            <a:r>
              <a:rPr dirty="0" spc="-10"/>
              <a:t>aluminum </a:t>
            </a:r>
            <a:r>
              <a:rPr dirty="0" spc="120"/>
              <a:t>at</a:t>
            </a:r>
            <a:r>
              <a:rPr dirty="0" spc="140"/>
              <a:t> </a:t>
            </a:r>
            <a:r>
              <a:rPr dirty="0"/>
              <a:t>temperatures</a:t>
            </a:r>
            <a:r>
              <a:rPr dirty="0" spc="150"/>
              <a:t> </a:t>
            </a:r>
            <a:r>
              <a:rPr dirty="0"/>
              <a:t>very</a:t>
            </a:r>
            <a:r>
              <a:rPr dirty="0" spc="150"/>
              <a:t> </a:t>
            </a:r>
            <a:r>
              <a:rPr dirty="0" spc="-35"/>
              <a:t>close</a:t>
            </a:r>
            <a:r>
              <a:rPr dirty="0" spc="155"/>
              <a:t> </a:t>
            </a:r>
            <a:r>
              <a:rPr dirty="0"/>
              <a:t>to</a:t>
            </a:r>
            <a:r>
              <a:rPr dirty="0" spc="150"/>
              <a:t> </a:t>
            </a:r>
            <a:r>
              <a:rPr dirty="0"/>
              <a:t>absolute</a:t>
            </a:r>
            <a:r>
              <a:rPr dirty="0" spc="150"/>
              <a:t> </a:t>
            </a:r>
            <a:r>
              <a:rPr dirty="0" spc="-10"/>
              <a:t>zero?</a:t>
            </a:r>
            <a:r>
              <a:rPr dirty="0"/>
              <a:t>	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2486398"/>
            <a:ext cx="8266430" cy="393509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protons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neutrons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1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nucleus.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two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4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1</a:t>
            </a:r>
            <a:r>
              <a:rPr dirty="0" sz="2450">
                <a:latin typeface="Cambria"/>
                <a:cs typeface="Cambria"/>
              </a:rPr>
              <a:t>s</a:t>
            </a:r>
            <a:r>
              <a:rPr dirty="0" sz="2450" spc="180">
                <a:latin typeface="Cambria"/>
                <a:cs typeface="Cambria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shell.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9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>
                <a:latin typeface="Cambria"/>
                <a:cs typeface="Cambria"/>
              </a:rPr>
              <a:t>p</a:t>
            </a:r>
            <a:r>
              <a:rPr dirty="0" sz="2450" spc="160">
                <a:latin typeface="Cambria"/>
                <a:cs typeface="Cambria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shell.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8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contribute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significantly.</a:t>
            </a:r>
            <a:endParaRPr sz="2450">
              <a:latin typeface="Times New Roman"/>
              <a:cs typeface="Times New Roman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All</a:t>
            </a:r>
            <a:r>
              <a:rPr dirty="0" sz="2450" spc="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nuclei</a:t>
            </a:r>
            <a:r>
              <a:rPr dirty="0" sz="2450" spc="10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contribute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significantly.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6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C.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3</a:t>
            </a:r>
            <a:r>
              <a:rPr dirty="0" sz="2450">
                <a:latin typeface="Cambria"/>
                <a:cs typeface="Cambria"/>
              </a:rPr>
              <a:t>p</a:t>
            </a:r>
            <a:r>
              <a:rPr dirty="0" sz="2450" spc="240">
                <a:latin typeface="Cambria"/>
                <a:cs typeface="Cambria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shell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8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only</a:t>
            </a:r>
            <a:r>
              <a:rPr dirty="0" sz="2450" spc="1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95">
                <a:latin typeface="Times New Roman"/>
                <a:cs typeface="Times New Roman"/>
              </a:rPr>
              <a:t>that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excited,</a:t>
            </a:r>
            <a:r>
              <a:rPr dirty="0" sz="2450" spc="12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so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 spc="65">
                <a:latin typeface="Times New Roman"/>
                <a:cs typeface="Times New Roman"/>
              </a:rPr>
              <a:t>it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one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whose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</a:t>
            </a:r>
            <a:r>
              <a:rPr dirty="0" sz="2450" spc="11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might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10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with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5764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At</a:t>
            </a:r>
            <a:r>
              <a:rPr dirty="0" spc="360"/>
              <a:t> </a:t>
            </a:r>
            <a:r>
              <a:rPr dirty="0"/>
              <a:t>temperatures</a:t>
            </a:r>
            <a:r>
              <a:rPr dirty="0" spc="365"/>
              <a:t> </a:t>
            </a:r>
            <a:r>
              <a:rPr dirty="0"/>
              <a:t>very</a:t>
            </a:r>
            <a:r>
              <a:rPr dirty="0" spc="370"/>
              <a:t> </a:t>
            </a:r>
            <a:r>
              <a:rPr dirty="0"/>
              <a:t>close</a:t>
            </a:r>
            <a:r>
              <a:rPr dirty="0" spc="360"/>
              <a:t> </a:t>
            </a:r>
            <a:r>
              <a:rPr dirty="0"/>
              <a:t>to</a:t>
            </a:r>
            <a:r>
              <a:rPr dirty="0" spc="370"/>
              <a:t> </a:t>
            </a:r>
            <a:r>
              <a:rPr dirty="0"/>
              <a:t>absolute</a:t>
            </a:r>
            <a:r>
              <a:rPr dirty="0" spc="370"/>
              <a:t> </a:t>
            </a:r>
            <a:r>
              <a:rPr dirty="0"/>
              <a:t>zero,</a:t>
            </a:r>
            <a:r>
              <a:rPr dirty="0" spc="434"/>
              <a:t> </a:t>
            </a:r>
            <a:r>
              <a:rPr dirty="0"/>
              <a:t>what</a:t>
            </a:r>
            <a:r>
              <a:rPr dirty="0" spc="365"/>
              <a:t> </a:t>
            </a:r>
            <a:r>
              <a:rPr dirty="0"/>
              <a:t>effect</a:t>
            </a:r>
            <a:r>
              <a:rPr dirty="0" spc="370"/>
              <a:t> </a:t>
            </a:r>
            <a:r>
              <a:rPr dirty="0" spc="-10"/>
              <a:t>would </a:t>
            </a:r>
            <a:r>
              <a:rPr dirty="0" spc="-25"/>
              <a:t>you</a:t>
            </a:r>
            <a:r>
              <a:rPr dirty="0" spc="-20"/>
              <a:t> </a:t>
            </a:r>
            <a:r>
              <a:rPr dirty="0"/>
              <a:t>expect</a:t>
            </a:r>
            <a:r>
              <a:rPr dirty="0" spc="-20"/>
              <a:t> </a:t>
            </a:r>
            <a:r>
              <a:rPr dirty="0" spc="-30"/>
              <a:t>n-</a:t>
            </a:r>
            <a:r>
              <a:rPr dirty="0" spc="-10"/>
              <a:t>doping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spc="-10"/>
              <a:t>semiconductor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have </a:t>
            </a:r>
            <a:r>
              <a:rPr dirty="0"/>
              <a:t>on</a:t>
            </a:r>
            <a:r>
              <a:rPr dirty="0" spc="-20"/>
              <a:t> </a:t>
            </a:r>
            <a:r>
              <a:rPr dirty="0"/>
              <a:t>its</a:t>
            </a:r>
            <a:r>
              <a:rPr dirty="0" spc="-15"/>
              <a:t> </a:t>
            </a:r>
            <a:r>
              <a:rPr dirty="0"/>
              <a:t>heat</a:t>
            </a:r>
            <a:r>
              <a:rPr dirty="0" spc="-20"/>
              <a:t> </a:t>
            </a:r>
            <a:r>
              <a:rPr dirty="0" spc="-10"/>
              <a:t>capacity?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210820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it</a:t>
            </a:r>
            <a:endParaRPr sz="2450">
              <a:latin typeface="Times New Roman"/>
              <a:cs typeface="Times New Roman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-20">
                <a:latin typeface="Times New Roman"/>
                <a:cs typeface="Times New Roman"/>
              </a:rPr>
              <a:t>Decrease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it</a:t>
            </a:r>
            <a:endParaRPr sz="2450">
              <a:latin typeface="Times New Roman"/>
              <a:cs typeface="Times New Roman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it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63904" y="878291"/>
            <a:ext cx="17100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11.7.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HEAT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CAPACITY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00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At</a:t>
            </a:r>
            <a:r>
              <a:rPr dirty="0" spc="360"/>
              <a:t> </a:t>
            </a:r>
            <a:r>
              <a:rPr dirty="0"/>
              <a:t>temperatures</a:t>
            </a:r>
            <a:r>
              <a:rPr dirty="0" spc="365"/>
              <a:t> </a:t>
            </a:r>
            <a:r>
              <a:rPr dirty="0"/>
              <a:t>very</a:t>
            </a:r>
            <a:r>
              <a:rPr dirty="0" spc="370"/>
              <a:t> </a:t>
            </a:r>
            <a:r>
              <a:rPr dirty="0"/>
              <a:t>close</a:t>
            </a:r>
            <a:r>
              <a:rPr dirty="0" spc="360"/>
              <a:t> </a:t>
            </a:r>
            <a:r>
              <a:rPr dirty="0"/>
              <a:t>to</a:t>
            </a:r>
            <a:r>
              <a:rPr dirty="0" spc="370"/>
              <a:t> </a:t>
            </a:r>
            <a:r>
              <a:rPr dirty="0"/>
              <a:t>absolute</a:t>
            </a:r>
            <a:r>
              <a:rPr dirty="0" spc="370"/>
              <a:t> </a:t>
            </a:r>
            <a:r>
              <a:rPr dirty="0"/>
              <a:t>zero,</a:t>
            </a:r>
            <a:r>
              <a:rPr dirty="0" spc="434"/>
              <a:t> </a:t>
            </a:r>
            <a:r>
              <a:rPr dirty="0"/>
              <a:t>what</a:t>
            </a:r>
            <a:r>
              <a:rPr dirty="0" spc="365"/>
              <a:t> </a:t>
            </a:r>
            <a:r>
              <a:rPr dirty="0"/>
              <a:t>effect</a:t>
            </a:r>
            <a:r>
              <a:rPr dirty="0" spc="370"/>
              <a:t> </a:t>
            </a:r>
            <a:r>
              <a:rPr dirty="0" spc="-10"/>
              <a:t>would </a:t>
            </a:r>
            <a:r>
              <a:rPr dirty="0" spc="-25"/>
              <a:t>you</a:t>
            </a:r>
            <a:r>
              <a:rPr dirty="0" spc="-20"/>
              <a:t> </a:t>
            </a:r>
            <a:r>
              <a:rPr dirty="0"/>
              <a:t>expect</a:t>
            </a:r>
            <a:r>
              <a:rPr dirty="0" spc="-20"/>
              <a:t> </a:t>
            </a:r>
            <a:r>
              <a:rPr dirty="0" spc="-30"/>
              <a:t>n-</a:t>
            </a:r>
            <a:r>
              <a:rPr dirty="0" spc="-10"/>
              <a:t>doping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20"/>
              <a:t> </a:t>
            </a:r>
            <a:r>
              <a:rPr dirty="0" spc="-10"/>
              <a:t>semiconductor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20"/>
              <a:t> have </a:t>
            </a:r>
            <a:r>
              <a:rPr dirty="0"/>
              <a:t>on</a:t>
            </a:r>
            <a:r>
              <a:rPr dirty="0" spc="-20"/>
              <a:t> </a:t>
            </a:r>
            <a:r>
              <a:rPr dirty="0"/>
              <a:t>its</a:t>
            </a:r>
            <a:r>
              <a:rPr dirty="0" spc="-15"/>
              <a:t> </a:t>
            </a:r>
            <a:r>
              <a:rPr dirty="0"/>
              <a:t>heat</a:t>
            </a:r>
            <a:r>
              <a:rPr dirty="0" spc="-20"/>
              <a:t> </a:t>
            </a:r>
            <a:r>
              <a:rPr dirty="0" spc="-10"/>
              <a:t>capacity? </a:t>
            </a:r>
            <a:r>
              <a:rPr dirty="0"/>
              <a:t>(Choose</a:t>
            </a:r>
            <a:r>
              <a:rPr dirty="0" spc="-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7065" cy="406209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Increase</a:t>
            </a:r>
            <a:r>
              <a:rPr dirty="0" sz="2450" spc="-30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it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-20">
                <a:latin typeface="Times New Roman"/>
                <a:cs typeface="Times New Roman"/>
              </a:rPr>
              <a:t>Decrease</a:t>
            </a:r>
            <a:r>
              <a:rPr dirty="0" sz="2450" spc="-6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it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Not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change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40">
                <a:latin typeface="Times New Roman"/>
                <a:cs typeface="Times New Roman"/>
              </a:rPr>
              <a:t>it</a:t>
            </a:r>
            <a:endParaRPr sz="2450">
              <a:latin typeface="Times New Roman"/>
              <a:cs typeface="Times New Roman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90" b="1">
                <a:latin typeface="Georgia"/>
                <a:cs typeface="Georgia"/>
              </a:rPr>
              <a:t>  </a:t>
            </a:r>
            <a:r>
              <a:rPr dirty="0" sz="2450">
                <a:latin typeface="Times New Roman"/>
                <a:cs typeface="Times New Roman"/>
              </a:rPr>
              <a:t>A.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its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intrinsic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 spc="50">
                <a:latin typeface="Times New Roman"/>
                <a:cs typeface="Times New Roman"/>
              </a:rPr>
              <a:t>state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semiconductor</a:t>
            </a:r>
            <a:r>
              <a:rPr dirty="0" sz="2450" spc="229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does</a:t>
            </a:r>
            <a:r>
              <a:rPr dirty="0" sz="2450" spc="225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not </a:t>
            </a:r>
            <a:r>
              <a:rPr dirty="0" sz="2450">
                <a:latin typeface="Times New Roman"/>
                <a:cs typeface="Times New Roman"/>
              </a:rPr>
              <a:t>have</a:t>
            </a:r>
            <a:r>
              <a:rPr dirty="0" sz="2450" spc="4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4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electrons</a:t>
            </a:r>
            <a:r>
              <a:rPr dirty="0" sz="2450" spc="465">
                <a:latin typeface="Times New Roman"/>
                <a:cs typeface="Times New Roman"/>
              </a:rPr>
              <a:t> </a:t>
            </a:r>
            <a:r>
              <a:rPr dirty="0" sz="2450" spc="114">
                <a:latin typeface="Times New Roman"/>
                <a:cs typeface="Times New Roman"/>
              </a:rPr>
              <a:t>that</a:t>
            </a:r>
            <a:r>
              <a:rPr dirty="0" sz="2450" spc="4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can</a:t>
            </a:r>
            <a:r>
              <a:rPr dirty="0" sz="2450" spc="4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be</a:t>
            </a:r>
            <a:r>
              <a:rPr dirty="0" sz="2450" spc="4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excited</a:t>
            </a:r>
            <a:r>
              <a:rPr dirty="0" sz="2450" spc="4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(unless</a:t>
            </a:r>
            <a:r>
              <a:rPr dirty="0" sz="2450" spc="4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they</a:t>
            </a:r>
            <a:r>
              <a:rPr dirty="0" sz="2450" spc="4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get</a:t>
            </a:r>
            <a:r>
              <a:rPr dirty="0" sz="2450" spc="465">
                <a:latin typeface="Times New Roman"/>
                <a:cs typeface="Times New Roman"/>
              </a:rPr>
              <a:t> </a:t>
            </a:r>
            <a:r>
              <a:rPr dirty="0" sz="2450" spc="-125" b="0" i="1">
                <a:latin typeface="Bookman Old Style"/>
                <a:cs typeface="Bookman Old Style"/>
              </a:rPr>
              <a:t>really</a:t>
            </a:r>
            <a:r>
              <a:rPr dirty="0" sz="2450" spc="-12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excited,</a:t>
            </a:r>
            <a:r>
              <a:rPr dirty="0" sz="2450" spc="1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which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isn’t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going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happen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these</a:t>
            </a:r>
            <a:r>
              <a:rPr dirty="0" sz="2450" spc="1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low</a:t>
            </a:r>
            <a:r>
              <a:rPr dirty="0" sz="2450" spc="12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temperatures). </a:t>
            </a:r>
            <a:r>
              <a:rPr dirty="0" sz="2450" spc="70">
                <a:latin typeface="Times New Roman"/>
                <a:cs typeface="Times New Roman"/>
              </a:rPr>
              <a:t>But</a:t>
            </a:r>
            <a:r>
              <a:rPr dirty="0" sz="2450" spc="-9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throw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in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60">
                <a:latin typeface="Times New Roman"/>
                <a:cs typeface="Times New Roman"/>
              </a:rPr>
              <a:t>bit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-145">
                <a:latin typeface="Times New Roman"/>
                <a:cs typeface="Times New Roman"/>
              </a:rPr>
              <a:t>of</a:t>
            </a:r>
            <a:r>
              <a:rPr dirty="0" sz="2450" spc="-5">
                <a:latin typeface="Times New Roman"/>
                <a:cs typeface="Times New Roman"/>
              </a:rPr>
              <a:t> </a:t>
            </a:r>
            <a:r>
              <a:rPr dirty="0" sz="2450" spc="-30">
                <a:latin typeface="Times New Roman"/>
                <a:cs typeface="Times New Roman"/>
              </a:rPr>
              <a:t>n-</a:t>
            </a:r>
            <a:r>
              <a:rPr dirty="0" sz="2450" spc="-10">
                <a:latin typeface="Times New Roman"/>
                <a:cs typeface="Times New Roman"/>
              </a:rPr>
              <a:t>doping</a:t>
            </a:r>
            <a:r>
              <a:rPr dirty="0" sz="2450" spc="-5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and</a:t>
            </a:r>
            <a:r>
              <a:rPr dirty="0" sz="2450" spc="-40">
                <a:latin typeface="Times New Roman"/>
                <a:cs typeface="Times New Roman"/>
              </a:rPr>
              <a:t> </a:t>
            </a:r>
            <a:r>
              <a:rPr dirty="0" sz="2450" spc="-45">
                <a:latin typeface="Times New Roman"/>
                <a:cs typeface="Times New Roman"/>
              </a:rPr>
              <a:t>you </a:t>
            </a:r>
            <a:r>
              <a:rPr dirty="0" sz="2450" spc="-40">
                <a:latin typeface="Times New Roman"/>
                <a:cs typeface="Times New Roman"/>
              </a:rPr>
              <a:t>have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electrons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sitting</a:t>
            </a:r>
            <a:r>
              <a:rPr dirty="0" sz="2450" spc="-4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-50">
                <a:latin typeface="Times New Roman"/>
                <a:cs typeface="Times New Roman"/>
              </a:rPr>
              <a:t> </a:t>
            </a:r>
            <a:r>
              <a:rPr dirty="0" sz="2450" spc="-25">
                <a:latin typeface="Times New Roman"/>
                <a:cs typeface="Times New Roman"/>
              </a:rPr>
              <a:t>the </a:t>
            </a:r>
            <a:r>
              <a:rPr dirty="0" sz="2450" spc="55">
                <a:latin typeface="Times New Roman"/>
                <a:cs typeface="Times New Roman"/>
              </a:rPr>
              <a:t>bottom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75">
                <a:latin typeface="Times New Roman"/>
                <a:cs typeface="Times New Roman"/>
              </a:rPr>
              <a:t>of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the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conduction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band,</a:t>
            </a:r>
            <a:r>
              <a:rPr dirty="0" sz="2450" spc="6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ready</a:t>
            </a:r>
            <a:r>
              <a:rPr dirty="0" sz="2450" spc="4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to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accept</a:t>
            </a:r>
            <a:r>
              <a:rPr dirty="0" sz="2450" spc="3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any</a:t>
            </a:r>
            <a:r>
              <a:rPr dirty="0" sz="2450" spc="30">
                <a:latin typeface="Times New Roman"/>
                <a:cs typeface="Times New Roman"/>
              </a:rPr>
              <a:t> </a:t>
            </a:r>
            <a:r>
              <a:rPr dirty="0" sz="2450" spc="-60">
                <a:latin typeface="Times New Roman"/>
                <a:cs typeface="Times New Roman"/>
              </a:rPr>
              <a:t>energy—</a:t>
            </a:r>
            <a:r>
              <a:rPr dirty="0" sz="2450" spc="-20">
                <a:latin typeface="Times New Roman"/>
                <a:cs typeface="Times New Roman"/>
              </a:rPr>
              <a:t>even </a:t>
            </a:r>
            <a:r>
              <a:rPr dirty="0" sz="2450">
                <a:latin typeface="Times New Roman"/>
                <a:cs typeface="Times New Roman"/>
              </a:rPr>
              <a:t>very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small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amounts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of</a:t>
            </a:r>
            <a:r>
              <a:rPr dirty="0" sz="2450" spc="75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energy—that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you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>
                <a:latin typeface="Times New Roman"/>
                <a:cs typeface="Times New Roman"/>
              </a:rPr>
              <a:t>throw</a:t>
            </a:r>
            <a:r>
              <a:rPr dirty="0" sz="2450" spc="65">
                <a:latin typeface="Times New Roman"/>
                <a:cs typeface="Times New Roman"/>
              </a:rPr>
              <a:t> </a:t>
            </a:r>
            <a:r>
              <a:rPr dirty="0" sz="2450" spc="120">
                <a:latin typeface="Times New Roman"/>
                <a:cs typeface="Times New Roman"/>
              </a:rPr>
              <a:t>at</a:t>
            </a:r>
            <a:r>
              <a:rPr dirty="0" sz="2450" spc="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them.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04024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11.1.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 spc="-10">
                <a:latin typeface="Times New Roman"/>
                <a:cs typeface="Times New Roman"/>
              </a:rPr>
              <a:t>CRYSTALS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280"/>
              <a:t> </a:t>
            </a:r>
            <a:r>
              <a:rPr dirty="0"/>
              <a:t>ice,</a:t>
            </a:r>
            <a:r>
              <a:rPr dirty="0" spc="350"/>
              <a:t> </a:t>
            </a:r>
            <a:r>
              <a:rPr dirty="0"/>
              <a:t>hydrogens</a:t>
            </a:r>
            <a:r>
              <a:rPr dirty="0" spc="295"/>
              <a:t> </a:t>
            </a:r>
            <a:r>
              <a:rPr dirty="0"/>
              <a:t>are</a:t>
            </a:r>
            <a:r>
              <a:rPr dirty="0" spc="290"/>
              <a:t> </a:t>
            </a:r>
            <a:r>
              <a:rPr dirty="0"/>
              <a:t>bonded</a:t>
            </a:r>
            <a:r>
              <a:rPr dirty="0" spc="290"/>
              <a:t> </a:t>
            </a:r>
            <a:r>
              <a:rPr dirty="0"/>
              <a:t>to</a:t>
            </a:r>
            <a:r>
              <a:rPr dirty="0" spc="290"/>
              <a:t> </a:t>
            </a:r>
            <a:r>
              <a:rPr dirty="0"/>
              <a:t>oxygens</a:t>
            </a:r>
            <a:r>
              <a:rPr dirty="0" spc="295"/>
              <a:t> </a:t>
            </a:r>
            <a:r>
              <a:rPr dirty="0"/>
              <a:t>covalently</a:t>
            </a:r>
            <a:r>
              <a:rPr dirty="0" spc="290"/>
              <a:t> </a:t>
            </a:r>
            <a:r>
              <a:rPr dirty="0"/>
              <a:t>and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295"/>
              <a:t> </a:t>
            </a:r>
            <a:r>
              <a:rPr dirty="0" spc="-25"/>
              <a:t>re- </a:t>
            </a:r>
            <a:r>
              <a:rPr dirty="0"/>
              <a:t>sulting</a:t>
            </a:r>
            <a:r>
              <a:rPr dirty="0" spc="315"/>
              <a:t> </a:t>
            </a:r>
            <a:r>
              <a:rPr dirty="0"/>
              <a:t>charge</a:t>
            </a:r>
            <a:r>
              <a:rPr dirty="0" spc="320"/>
              <a:t> </a:t>
            </a:r>
            <a:r>
              <a:rPr dirty="0"/>
              <a:t>imbalance</a:t>
            </a:r>
            <a:r>
              <a:rPr dirty="0" spc="325"/>
              <a:t> </a:t>
            </a:r>
            <a:r>
              <a:rPr dirty="0"/>
              <a:t>causes</a:t>
            </a:r>
            <a:r>
              <a:rPr dirty="0" spc="320"/>
              <a:t> </a:t>
            </a:r>
            <a:r>
              <a:rPr dirty="0"/>
              <a:t>the</a:t>
            </a:r>
            <a:r>
              <a:rPr dirty="0" spc="325"/>
              <a:t> </a:t>
            </a:r>
            <a:r>
              <a:rPr dirty="0"/>
              <a:t>oxygens</a:t>
            </a:r>
            <a:r>
              <a:rPr dirty="0" spc="320"/>
              <a:t> </a:t>
            </a:r>
            <a:r>
              <a:rPr dirty="0"/>
              <a:t>to</a:t>
            </a:r>
            <a:r>
              <a:rPr dirty="0" spc="330"/>
              <a:t> </a:t>
            </a:r>
            <a:r>
              <a:rPr dirty="0"/>
              <a:t>be</a:t>
            </a:r>
            <a:r>
              <a:rPr dirty="0" spc="320"/>
              <a:t> </a:t>
            </a:r>
            <a:r>
              <a:rPr dirty="0" spc="65"/>
              <a:t>attracted</a:t>
            </a:r>
            <a:r>
              <a:rPr dirty="0" spc="330"/>
              <a:t> </a:t>
            </a:r>
            <a:r>
              <a:rPr dirty="0" spc="-25"/>
              <a:t>to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hydrogens</a:t>
            </a:r>
            <a:r>
              <a:rPr dirty="0" spc="200"/>
              <a:t> </a:t>
            </a:r>
            <a:r>
              <a:rPr dirty="0" spc="114"/>
              <a:t>that</a:t>
            </a:r>
            <a:r>
              <a:rPr dirty="0" spc="195"/>
              <a:t> </a:t>
            </a:r>
            <a:r>
              <a:rPr dirty="0"/>
              <a:t>they</a:t>
            </a:r>
            <a:r>
              <a:rPr dirty="0" spc="200"/>
              <a:t> </a:t>
            </a:r>
            <a:r>
              <a:rPr dirty="0"/>
              <a:t>aren’t</a:t>
            </a:r>
            <a:r>
              <a:rPr dirty="0" spc="195"/>
              <a:t> </a:t>
            </a:r>
            <a:r>
              <a:rPr dirty="0" spc="-10"/>
              <a:t>covalently</a:t>
            </a:r>
            <a:r>
              <a:rPr dirty="0" spc="200"/>
              <a:t> </a:t>
            </a:r>
            <a:r>
              <a:rPr dirty="0"/>
              <a:t>bonded</a:t>
            </a:r>
            <a:r>
              <a:rPr dirty="0" spc="195"/>
              <a:t> </a:t>
            </a:r>
            <a:r>
              <a:rPr dirty="0"/>
              <a:t>with.  </a:t>
            </a:r>
            <a:r>
              <a:rPr dirty="0" spc="100"/>
              <a:t>That</a:t>
            </a:r>
            <a:r>
              <a:rPr dirty="0" spc="204"/>
              <a:t> </a:t>
            </a:r>
            <a:r>
              <a:rPr dirty="0" spc="-25"/>
              <a:t>all </a:t>
            </a:r>
            <a:r>
              <a:rPr dirty="0"/>
              <a:t>makes</a:t>
            </a:r>
            <a:r>
              <a:rPr dirty="0" spc="-130"/>
              <a:t> </a:t>
            </a:r>
            <a:r>
              <a:rPr dirty="0"/>
              <a:t>ice</a:t>
            </a:r>
            <a:r>
              <a:rPr dirty="0" spc="-9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.</a:t>
            </a:r>
            <a:r>
              <a:rPr dirty="0" spc="-225"/>
              <a:t> </a:t>
            </a:r>
            <a:r>
              <a:rPr dirty="0"/>
              <a:t>(Choose</a:t>
            </a:r>
            <a:r>
              <a:rPr dirty="0" spc="-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801205"/>
            <a:ext cx="253492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an</a:t>
            </a:r>
            <a:r>
              <a:rPr dirty="0" sz="2450" spc="5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ionic</a:t>
            </a:r>
            <a:r>
              <a:rPr dirty="0" sz="2450" spc="4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crystal</a:t>
            </a:r>
            <a:endParaRPr sz="2450">
              <a:latin typeface="Times New Roman"/>
              <a:cs typeface="Times New Roman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20">
                <a:latin typeface="Times New Roman"/>
                <a:cs typeface="Times New Roman"/>
              </a:rPr>
              <a:t>covalent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solid</a:t>
            </a:r>
            <a:endParaRPr sz="2450">
              <a:latin typeface="Times New Roman"/>
              <a:cs typeface="Times New Roman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170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metal</a:t>
            </a:r>
            <a:endParaRPr sz="2450">
              <a:latin typeface="Times New Roman"/>
              <a:cs typeface="Times New Roman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Times New Roman"/>
                <a:cs typeface="Times New Roman"/>
              </a:rPr>
              <a:t>a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molecular</a:t>
            </a:r>
            <a:r>
              <a:rPr dirty="0" sz="2450" spc="55">
                <a:latin typeface="Times New Roman"/>
                <a:cs typeface="Times New Roman"/>
              </a:rPr>
              <a:t> </a:t>
            </a:r>
            <a:r>
              <a:rPr dirty="0" sz="2450" spc="-10">
                <a:latin typeface="Times New Roman"/>
                <a:cs typeface="Times New Roman"/>
              </a:rPr>
              <a:t>solid</a:t>
            </a: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Times New Roman"/>
                <a:cs typeface="Times New Roman"/>
              </a:rPr>
              <a:t>D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2025-01-21T14:49:04Z</dcterms:created>
  <dcterms:modified xsi:type="dcterms:W3CDTF">2025-01-21T14:49:04Z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